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omments/comment1.xml" ContentType="application/vnd.openxmlformats-officedocument.presentationml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5"/>
  </p:notesMasterIdLst>
  <p:sldIdLst>
    <p:sldId id="257" r:id="rId2"/>
    <p:sldId id="365" r:id="rId3"/>
    <p:sldId id="353" r:id="rId4"/>
    <p:sldId id="362" r:id="rId5"/>
    <p:sldId id="346" r:id="rId6"/>
    <p:sldId id="357" r:id="rId7"/>
    <p:sldId id="358" r:id="rId8"/>
    <p:sldId id="354" r:id="rId9"/>
    <p:sldId id="359" r:id="rId10"/>
    <p:sldId id="327" r:id="rId11"/>
    <p:sldId id="349" r:id="rId12"/>
    <p:sldId id="315" r:id="rId13"/>
    <p:sldId id="364" r:id="rId14"/>
    <p:sldId id="356" r:id="rId15"/>
    <p:sldId id="360" r:id="rId16"/>
    <p:sldId id="351" r:id="rId17"/>
    <p:sldId id="333" r:id="rId18"/>
    <p:sldId id="363" r:id="rId19"/>
    <p:sldId id="366" r:id="rId20"/>
    <p:sldId id="347" r:id="rId21"/>
    <p:sldId id="367" r:id="rId22"/>
    <p:sldId id="355" r:id="rId23"/>
    <p:sldId id="294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, Robert" initials="MR" lastIdx="1" clrIdx="0">
    <p:extLst>
      <p:ext uri="{19B8F6BF-5375-455C-9EA6-DF929625EA0E}">
        <p15:presenceInfo xmlns:p15="http://schemas.microsoft.com/office/powerpoint/2012/main" userId="Morgan,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D27"/>
    <a:srgbClr val="947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724" autoAdjust="0"/>
  </p:normalViewPr>
  <p:slideViewPr>
    <p:cSldViewPr>
      <p:cViewPr varScale="1">
        <p:scale>
          <a:sx n="99" d="100"/>
          <a:sy n="99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 Funds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75013956105296E-2"/>
          <c:y val="0.19867940594799527"/>
          <c:w val="0.95807217847769033"/>
          <c:h val="0.70622614532770056"/>
        </c:manualLayout>
      </c:layout>
      <c:lineChart>
        <c:grouping val="standard"/>
        <c:varyColors val="0"/>
        <c:ser>
          <c:idx val="0"/>
          <c:order val="0"/>
          <c:tx>
            <c:strRef>
              <c:f>Sheet1!$W$120</c:f>
              <c:strCache>
                <c:ptCount val="1"/>
                <c:pt idx="0">
                  <c:v>Fed Funds</c:v>
                </c:pt>
              </c:strCache>
            </c:strRef>
          </c:tx>
          <c:spPr>
            <a:ln w="793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Sheet1!$X$117:$AR$117</c:f>
              <c:strCache>
                <c:ptCount val="21"/>
                <c:pt idx="0">
                  <c:v>J-22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J-23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</c:strCache>
            </c:strRef>
          </c:cat>
          <c:val>
            <c:numRef>
              <c:f>Sheet1!$X$120:$AR$120</c:f>
              <c:numCache>
                <c:formatCode>General</c:formatCode>
                <c:ptCount val="21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1.75</c:v>
                </c:pt>
                <c:pt idx="6">
                  <c:v>2.5</c:v>
                </c:pt>
                <c:pt idx="7">
                  <c:v>2.5</c:v>
                </c:pt>
                <c:pt idx="8">
                  <c:v>3.25</c:v>
                </c:pt>
                <c:pt idx="9">
                  <c:v>3.25</c:v>
                </c:pt>
                <c:pt idx="10">
                  <c:v>4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5</c:v>
                </c:pt>
                <c:pt idx="15">
                  <c:v>5</c:v>
                </c:pt>
                <c:pt idx="16">
                  <c:v>5.25</c:v>
                </c:pt>
                <c:pt idx="17">
                  <c:v>5.25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4B-4BE1-9E42-D08B39D47F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31, 2021</a:t>
            </a:r>
          </a:p>
        </c:rich>
      </c:tx>
      <c:layout>
        <c:manualLayout>
          <c:xMode val="edge"/>
          <c:yMode val="edge"/>
          <c:x val="0.48392657871408457"/>
          <c:y val="0.6891893114118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75013956105296E-2"/>
          <c:y val="0.19867940594799527"/>
          <c:w val="0.95807217847769033"/>
          <c:h val="0.70622614532770056"/>
        </c:manualLayout>
      </c:layout>
      <c:lineChart>
        <c:grouping val="standard"/>
        <c:varyColors val="0"/>
        <c:ser>
          <c:idx val="0"/>
          <c:order val="0"/>
          <c:tx>
            <c:strRef>
              <c:f>Sheet1!$AF$97</c:f>
              <c:strCache>
                <c:ptCount val="1"/>
                <c:pt idx="0">
                  <c:v>Dec. 31, 2021</c:v>
                </c:pt>
              </c:strCache>
            </c:strRef>
          </c:tx>
          <c:spPr>
            <a:ln w="793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[1]Sheet1!$Z$98:$Z$104</c:f>
              <c:strCache>
                <c:ptCount val="7"/>
                <c:pt idx="0">
                  <c:v>3 Mo</c:v>
                </c:pt>
                <c:pt idx="1">
                  <c:v>6 Mo</c:v>
                </c:pt>
                <c:pt idx="2">
                  <c:v>1 Yr</c:v>
                </c:pt>
                <c:pt idx="3">
                  <c:v>2 Yr</c:v>
                </c:pt>
                <c:pt idx="4">
                  <c:v>5 Yr</c:v>
                </c:pt>
                <c:pt idx="5">
                  <c:v>10 Yr</c:v>
                </c:pt>
                <c:pt idx="6">
                  <c:v>30 Yr</c:v>
                </c:pt>
              </c:strCache>
            </c:strRef>
          </c:cat>
          <c:val>
            <c:numRef>
              <c:f>Sheet1!$AF$98:$AF$104</c:f>
              <c:numCache>
                <c:formatCode>General</c:formatCode>
                <c:ptCount val="7"/>
                <c:pt idx="0">
                  <c:v>0.06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0.39</c:v>
                </c:pt>
                <c:pt idx="4">
                  <c:v>1.26</c:v>
                </c:pt>
                <c:pt idx="5">
                  <c:v>1.52</c:v>
                </c:pt>
                <c:pt idx="6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77-4859-A692-70A9CE79AA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75013956105296E-2"/>
          <c:y val="4.0218280599121949E-2"/>
          <c:w val="0.95807217847769033"/>
          <c:h val="0.86468723987159124"/>
        </c:manualLayout>
      </c:layout>
      <c:lineChart>
        <c:grouping val="standard"/>
        <c:varyColors val="0"/>
        <c:ser>
          <c:idx val="0"/>
          <c:order val="0"/>
          <c:spPr>
            <a:ln w="66675" cap="rnd">
              <a:solidFill>
                <a:schemeClr val="tx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[1]Sheet1!$Z$98:$Z$104</c:f>
              <c:strCache>
                <c:ptCount val="7"/>
                <c:pt idx="0">
                  <c:v>3 Mo</c:v>
                </c:pt>
                <c:pt idx="1">
                  <c:v>6 Mo</c:v>
                </c:pt>
                <c:pt idx="2">
                  <c:v>1 Yr</c:v>
                </c:pt>
                <c:pt idx="3">
                  <c:v>2 Yr</c:v>
                </c:pt>
                <c:pt idx="4">
                  <c:v>5 Yr</c:v>
                </c:pt>
                <c:pt idx="5">
                  <c:v>10 Yr</c:v>
                </c:pt>
                <c:pt idx="6">
                  <c:v>30 Yr</c:v>
                </c:pt>
              </c:strCache>
            </c:strRef>
          </c:cat>
          <c:val>
            <c:numRef>
              <c:f>Sheet1!$U$98:$U$104</c:f>
              <c:numCache>
                <c:formatCode>General</c:formatCode>
                <c:ptCount val="7"/>
                <c:pt idx="0">
                  <c:v>0.06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0.39</c:v>
                </c:pt>
                <c:pt idx="4">
                  <c:v>1.26</c:v>
                </c:pt>
                <c:pt idx="5">
                  <c:v>1.52</c:v>
                </c:pt>
                <c:pt idx="6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30-4E45-9E66-B8E1D39DBB99}"/>
            </c:ext>
          </c:extLst>
        </c:ser>
        <c:ser>
          <c:idx val="2"/>
          <c:order val="1"/>
          <c:spPr>
            <a:ln w="666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[1]Sheet1!$Z$98:$Z$104</c:f>
              <c:strCache>
                <c:ptCount val="7"/>
                <c:pt idx="0">
                  <c:v>3 Mo</c:v>
                </c:pt>
                <c:pt idx="1">
                  <c:v>6 Mo</c:v>
                </c:pt>
                <c:pt idx="2">
                  <c:v>1 Yr</c:v>
                </c:pt>
                <c:pt idx="3">
                  <c:v>2 Yr</c:v>
                </c:pt>
                <c:pt idx="4">
                  <c:v>5 Yr</c:v>
                </c:pt>
                <c:pt idx="5">
                  <c:v>10 Yr</c:v>
                </c:pt>
                <c:pt idx="6">
                  <c:v>30 Yr</c:v>
                </c:pt>
              </c:strCache>
            </c:strRef>
          </c:cat>
          <c:val>
            <c:numRef>
              <c:f>Sheet1!$W$98:$W$104</c:f>
              <c:numCache>
                <c:formatCode>0.00</c:formatCode>
                <c:ptCount val="7"/>
                <c:pt idx="0">
                  <c:v>5.59</c:v>
                </c:pt>
                <c:pt idx="1">
                  <c:v>5.61</c:v>
                </c:pt>
                <c:pt idx="2">
                  <c:v>5.44</c:v>
                </c:pt>
                <c:pt idx="3">
                  <c:v>5.07</c:v>
                </c:pt>
                <c:pt idx="4">
                  <c:v>4.82</c:v>
                </c:pt>
                <c:pt idx="5">
                  <c:v>4.88</c:v>
                </c:pt>
                <c:pt idx="6">
                  <c:v>5.04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30-4E45-9E66-B8E1D39DBB99}"/>
            </c:ext>
          </c:extLst>
        </c:ser>
        <c:ser>
          <c:idx val="1"/>
          <c:order val="2"/>
          <c:spPr>
            <a:ln w="539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Sheet1!$X$98:$X$105</c:f>
              <c:numCache>
                <c:formatCode>0.00</c:formatCode>
                <c:ptCount val="8"/>
                <c:pt idx="0">
                  <c:v>5.54</c:v>
                </c:pt>
                <c:pt idx="1">
                  <c:v>5.41</c:v>
                </c:pt>
                <c:pt idx="2">
                  <c:v>5.27</c:v>
                </c:pt>
                <c:pt idx="3">
                  <c:v>4.9000000000000004</c:v>
                </c:pt>
                <c:pt idx="4">
                  <c:v>4.5199999999999996</c:v>
                </c:pt>
                <c:pt idx="5">
                  <c:v>4.53</c:v>
                </c:pt>
                <c:pt idx="6">
                  <c:v>4.68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30-4E45-9E66-B8E1D39DBB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FFFF00"/>
          </a:solidFill>
          <a:latin typeface="Arial Black" panose="020B0A040201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702239103768E-2"/>
          <c:y val="0.27217732127277977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spPr>
            <a:ln w="666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Sheet1!$B$131:$AG$131</c:f>
              <c:numCache>
                <c:formatCode>General</c:formatCode>
                <c:ptCount val="3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Sheet1!$B$132:$AG$132</c:f>
              <c:numCache>
                <c:formatCode>General</c:formatCode>
                <c:ptCount val="32"/>
                <c:pt idx="0">
                  <c:v>4.4000000000000004</c:v>
                </c:pt>
                <c:pt idx="1">
                  <c:v>4.7</c:v>
                </c:pt>
                <c:pt idx="2">
                  <c:v>4.9000000000000004</c:v>
                </c:pt>
                <c:pt idx="3">
                  <c:v>5.2</c:v>
                </c:pt>
                <c:pt idx="4">
                  <c:v>5.4</c:v>
                </c:pt>
                <c:pt idx="5">
                  <c:v>5.5</c:v>
                </c:pt>
                <c:pt idx="6">
                  <c:v>5.6</c:v>
                </c:pt>
                <c:pt idx="7">
                  <c:v>5.6</c:v>
                </c:pt>
                <c:pt idx="8">
                  <c:v>5.8</c:v>
                </c:pt>
                <c:pt idx="9">
                  <c:v>6.2</c:v>
                </c:pt>
                <c:pt idx="10">
                  <c:v>6.2</c:v>
                </c:pt>
                <c:pt idx="11">
                  <c:v>6.8</c:v>
                </c:pt>
                <c:pt idx="12">
                  <c:v>7.3</c:v>
                </c:pt>
                <c:pt idx="13">
                  <c:v>7.9</c:v>
                </c:pt>
                <c:pt idx="14">
                  <c:v>8.5</c:v>
                </c:pt>
                <c:pt idx="15">
                  <c:v>9</c:v>
                </c:pt>
                <c:pt idx="16">
                  <c:v>10.1</c:v>
                </c:pt>
                <c:pt idx="17">
                  <c:v>11.9</c:v>
                </c:pt>
                <c:pt idx="18">
                  <c:v>13.5</c:v>
                </c:pt>
                <c:pt idx="19">
                  <c:v>14.8</c:v>
                </c:pt>
                <c:pt idx="20">
                  <c:v>16.100000000000001</c:v>
                </c:pt>
                <c:pt idx="21">
                  <c:v>16.7</c:v>
                </c:pt>
                <c:pt idx="22">
                  <c:v>17.8</c:v>
                </c:pt>
                <c:pt idx="23">
                  <c:v>18.100000000000001</c:v>
                </c:pt>
                <c:pt idx="24">
                  <c:v>19.5</c:v>
                </c:pt>
                <c:pt idx="25">
                  <c:v>20.2</c:v>
                </c:pt>
                <c:pt idx="26">
                  <c:v>21.5</c:v>
                </c:pt>
                <c:pt idx="27">
                  <c:v>22.7</c:v>
                </c:pt>
                <c:pt idx="28">
                  <c:v>27.7</c:v>
                </c:pt>
                <c:pt idx="29">
                  <c:v>29.6</c:v>
                </c:pt>
                <c:pt idx="30">
                  <c:v>30.8</c:v>
                </c:pt>
                <c:pt idx="31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F-4FBE-922B-A54B14028D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35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9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spPr>
            <a:ln w="793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Sheet1!$B$131:$AF$131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cat>
          <c:val>
            <c:numRef>
              <c:f>Sheet1!$B$133:$AF$133</c:f>
              <c:numCache>
                <c:formatCode>General</c:formatCode>
                <c:ptCount val="31"/>
                <c:pt idx="0">
                  <c:v>63</c:v>
                </c:pt>
                <c:pt idx="1">
                  <c:v>64</c:v>
                </c:pt>
                <c:pt idx="2">
                  <c:v>64</c:v>
                </c:pt>
                <c:pt idx="3">
                  <c:v>64</c:v>
                </c:pt>
                <c:pt idx="4">
                  <c:v>63</c:v>
                </c:pt>
                <c:pt idx="5">
                  <c:v>60</c:v>
                </c:pt>
                <c:pt idx="6">
                  <c:v>58</c:v>
                </c:pt>
                <c:pt idx="7">
                  <c:v>55</c:v>
                </c:pt>
                <c:pt idx="8">
                  <c:v>55</c:v>
                </c:pt>
                <c:pt idx="9">
                  <c:v>57</c:v>
                </c:pt>
                <c:pt idx="10">
                  <c:v>57</c:v>
                </c:pt>
                <c:pt idx="11">
                  <c:v>59</c:v>
                </c:pt>
                <c:pt idx="12">
                  <c:v>60</c:v>
                </c:pt>
                <c:pt idx="13">
                  <c:v>61</c:v>
                </c:pt>
                <c:pt idx="14">
                  <c:v>61</c:v>
                </c:pt>
                <c:pt idx="15">
                  <c:v>62</c:v>
                </c:pt>
                <c:pt idx="16">
                  <c:v>68</c:v>
                </c:pt>
                <c:pt idx="17">
                  <c:v>82</c:v>
                </c:pt>
                <c:pt idx="18">
                  <c:v>90</c:v>
                </c:pt>
                <c:pt idx="19">
                  <c:v>95</c:v>
                </c:pt>
                <c:pt idx="20">
                  <c:v>99</c:v>
                </c:pt>
                <c:pt idx="21">
                  <c:v>99</c:v>
                </c:pt>
                <c:pt idx="22">
                  <c:v>101</c:v>
                </c:pt>
                <c:pt idx="23">
                  <c:v>100</c:v>
                </c:pt>
                <c:pt idx="24">
                  <c:v>105</c:v>
                </c:pt>
                <c:pt idx="25">
                  <c:v>104</c:v>
                </c:pt>
                <c:pt idx="26">
                  <c:v>105</c:v>
                </c:pt>
                <c:pt idx="27">
                  <c:v>107</c:v>
                </c:pt>
                <c:pt idx="28">
                  <c:v>129</c:v>
                </c:pt>
                <c:pt idx="29">
                  <c:v>124</c:v>
                </c:pt>
                <c:pt idx="30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BA-4157-B2E0-669AE38E39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7113682777398E-2"/>
          <c:y val="0.19660445925937253"/>
          <c:w val="0.92163762375176217"/>
          <c:h val="0.646095117226395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E-5F20-41D2-9A37-0A4B456DDE3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5F20-41D2-9A37-0A4B456DDE3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5F20-41D2-9A37-0A4B456DDE3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F20-41D2-9A37-0A4B456DDE3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20-41D2-9A37-0A4B456DDE3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F20-41D2-9A37-0A4B456DDE3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5F20-41D2-9A37-0A4B456DDE3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5F20-41D2-9A37-0A4B456DDE3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5F20-41D2-9A37-0A4B456DDE3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F20-41D2-9A37-0A4B456DDE3A}"/>
                </c:ext>
              </c:extLst>
            </c:dLbl>
            <c:dLbl>
              <c:idx val="1"/>
              <c:layout>
                <c:manualLayout>
                  <c:x val="-5.9541395119742484E-3"/>
                  <c:y val="1.5981793317959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20-41D2-9A37-0A4B456DDE3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F20-41D2-9A37-0A4B456DDE3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20-41D2-9A37-0A4B456DDE3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F20-41D2-9A37-0A4B456DDE3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20-41D2-9A37-0A4B456DDE3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F20-41D2-9A37-0A4B456DDE3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F20-41D2-9A37-0A4B456DDE3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F20-41D2-9A37-0A4B456DD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'[1]econ1-99ma'!$S$5:$AA$5</c:f>
              <c:strCache>
                <c:ptCount val="9"/>
                <c:pt idx="0">
                  <c:v>2021</c:v>
                </c:pt>
                <c:pt idx="1">
                  <c:v>1Q22</c:v>
                </c:pt>
                <c:pt idx="2">
                  <c:v>2Q22</c:v>
                </c:pt>
                <c:pt idx="3">
                  <c:v>3Q22</c:v>
                </c:pt>
                <c:pt idx="4">
                  <c:v>4Q22</c:v>
                </c:pt>
                <c:pt idx="5">
                  <c:v>1Q23</c:v>
                </c:pt>
                <c:pt idx="6">
                  <c:v>2Q23</c:v>
                </c:pt>
                <c:pt idx="7">
                  <c:v>3Q23</c:v>
                </c:pt>
                <c:pt idx="8">
                  <c:v>4Q23</c:v>
                </c:pt>
              </c:strCache>
            </c:strRef>
          </c:cat>
          <c:val>
            <c:numRef>
              <c:f>Sheet1!$R$9:$Z$9</c:f>
              <c:numCache>
                <c:formatCode>0.0</c:formatCode>
                <c:ptCount val="9"/>
                <c:pt idx="0">
                  <c:v>1.9</c:v>
                </c:pt>
                <c:pt idx="1">
                  <c:v>2.2000000000000002</c:v>
                </c:pt>
                <c:pt idx="2">
                  <c:v>2.1</c:v>
                </c:pt>
                <c:pt idx="3">
                  <c:v>4.9000000000000004</c:v>
                </c:pt>
                <c:pt idx="4">
                  <c:v>1.8</c:v>
                </c:pt>
                <c:pt idx="5">
                  <c:v>1.6</c:v>
                </c:pt>
                <c:pt idx="6">
                  <c:v>2.1</c:v>
                </c:pt>
                <c:pt idx="7">
                  <c:v>2.9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F20-41D2-9A37-0A4B456DDE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40372592"/>
        <c:axId val="338621608"/>
      </c:barChart>
      <c:catAx>
        <c:axId val="3403725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7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Chain Weighted, Annual Rate of Change</a:t>
                </a:r>
              </a:p>
              <a:p>
                <a:pPr>
                  <a:defRPr sz="7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Q/Q</a:t>
                </a:r>
              </a:p>
            </c:rich>
          </c:tx>
          <c:layout>
            <c:manualLayout>
              <c:xMode val="edge"/>
              <c:yMode val="edge"/>
              <c:x val="0.32560912840440404"/>
              <c:y val="4.7214397073454983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crossAx val="338621608"/>
        <c:crosses val="autoZero"/>
        <c:auto val="0"/>
        <c:lblAlgn val="ctr"/>
        <c:lblOffset val="100"/>
        <c:noMultiLvlLbl val="0"/>
      </c:catAx>
      <c:valAx>
        <c:axId val="338621608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40372592"/>
        <c:crosses val="autoZero"/>
        <c:crossBetween val="between"/>
        <c:minorUnit val="0.2"/>
      </c:valAx>
      <c:spPr>
        <a:solidFill>
          <a:srgbClr val="002060"/>
        </a:solidFill>
        <a:ln w="25400">
          <a:noFill/>
        </a:ln>
      </c:spPr>
    </c:plotArea>
    <c:plotVisOnly val="0"/>
    <c:dispBlanksAs val="gap"/>
    <c:showDLblsOverMax val="0"/>
  </c:chart>
  <c:spPr>
    <a:solidFill>
      <a:srgbClr val="002060"/>
    </a:solidFill>
    <a:ln w="12700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333333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17269383052130971"/>
          <c:w val="0.95807217847769033"/>
          <c:h val="0.63886304808348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Sheet1!$A$88</c:f>
              <c:strCache>
                <c:ptCount val="1"/>
                <c:pt idx="0">
                  <c:v>Real GDP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B65-443D-AD0F-CCFC451767E6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65-443D-AD0F-CCFC451767E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B65-443D-AD0F-CCFC451767E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65-443D-AD0F-CCFC451767E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B65-443D-AD0F-CCFC451767E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B65-443D-AD0F-CCFC451767E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B65-443D-AD0F-CCFC451767E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B65-443D-AD0F-CCFC451767E6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B65-443D-AD0F-CCFC451767E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B65-443D-AD0F-CCFC451767E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B65-443D-AD0F-CCFC451767E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B65-443D-AD0F-CCFC4517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Sheet1!$K$87:$R$87</c:f>
              <c:strCache>
                <c:ptCount val="8"/>
                <c:pt idx="0">
                  <c:v>1Qtr</c:v>
                </c:pt>
                <c:pt idx="1">
                  <c:v>2Qtr</c:v>
                </c:pt>
                <c:pt idx="2">
                  <c:v>3Qtr</c:v>
                </c:pt>
                <c:pt idx="3">
                  <c:v>4Qtr</c:v>
                </c:pt>
                <c:pt idx="4">
                  <c:v>1st Qtr</c:v>
                </c:pt>
                <c:pt idx="5">
                  <c:v>2nd Qtr</c:v>
                </c:pt>
                <c:pt idx="6">
                  <c:v>3rd Qtr</c:v>
                </c:pt>
                <c:pt idx="7">
                  <c:v>4th Qtr</c:v>
                </c:pt>
              </c:strCache>
            </c:strRef>
          </c:cat>
          <c:val>
            <c:numRef>
              <c:f>Sheet1!$U$88:$AB$88</c:f>
              <c:numCache>
                <c:formatCode>General</c:formatCode>
                <c:ptCount val="8"/>
                <c:pt idx="0">
                  <c:v>-2</c:v>
                </c:pt>
                <c:pt idx="1">
                  <c:v>-0.6</c:v>
                </c:pt>
                <c:pt idx="2">
                  <c:v>2.7</c:v>
                </c:pt>
                <c:pt idx="3">
                  <c:v>2.6</c:v>
                </c:pt>
                <c:pt idx="4">
                  <c:v>-2.2999999999999998</c:v>
                </c:pt>
                <c:pt idx="5">
                  <c:v>-1.8</c:v>
                </c:pt>
                <c:pt idx="6">
                  <c:v>0.5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5-443D-AD0F-CCFC451767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5093119"/>
        <c:axId val="725091455"/>
      </c:bar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3"/>
          <c:min val="-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Sheet1!$O$87:$R$87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Sheet1!$AI$74:$AL$74</c:f>
              <c:numCache>
                <c:formatCode>General</c:formatCode>
                <c:ptCount val="4"/>
                <c:pt idx="0">
                  <c:v>-2.2999999999999998</c:v>
                </c:pt>
                <c:pt idx="1">
                  <c:v>-1.8</c:v>
                </c:pt>
                <c:pt idx="2">
                  <c:v>0.5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F-48CC-BDE6-44029B24D622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pattFill prst="wdDnDiag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4F-48CC-BDE6-44029B24D6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Sheet1!$O$87:$R$87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Sheet1!$AI$75:$AL$75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2.1</c:v>
                </c:pt>
                <c:pt idx="2">
                  <c:v>4.9000000000000004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F-48CC-BDE6-44029B24D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5093119"/>
        <c:axId val="725091455"/>
      </c:bar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5"/>
          <c:min val="-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spPr>
            <a:ln w="666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Sheet1!$K$59:$Z$59</c:f>
              <c:strCache>
                <c:ptCount val="16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Sept.</c:v>
                </c:pt>
                <c:pt idx="4">
                  <c:v>Oct.</c:v>
                </c:pt>
                <c:pt idx="5">
                  <c:v>Nov. </c:v>
                </c:pt>
                <c:pt idx="6">
                  <c:v>Dec.</c:v>
                </c:pt>
                <c:pt idx="7">
                  <c:v>J-23</c:v>
                </c:pt>
                <c:pt idx="8">
                  <c:v>Feb.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  <c:pt idx="13">
                  <c:v>July</c:v>
                </c:pt>
                <c:pt idx="14">
                  <c:v>August</c:v>
                </c:pt>
                <c:pt idx="15">
                  <c:v>Sept.</c:v>
                </c:pt>
              </c:strCache>
            </c:strRef>
          </c:cat>
          <c:val>
            <c:numRef>
              <c:f>Sheet1!$K$72:$Z$72</c:f>
              <c:numCache>
                <c:formatCode>General</c:formatCode>
                <c:ptCount val="16"/>
                <c:pt idx="0">
                  <c:v>5.0999999999999996</c:v>
                </c:pt>
                <c:pt idx="1">
                  <c:v>4.7</c:v>
                </c:pt>
                <c:pt idx="2">
                  <c:v>4.9000000000000004</c:v>
                </c:pt>
                <c:pt idx="3">
                  <c:v>5.2</c:v>
                </c:pt>
                <c:pt idx="4">
                  <c:v>5.0999999999999996</c:v>
                </c:pt>
                <c:pt idx="5">
                  <c:v>4.8</c:v>
                </c:pt>
                <c:pt idx="6">
                  <c:v>4.5999999999999996</c:v>
                </c:pt>
                <c:pt idx="7">
                  <c:v>4.7</c:v>
                </c:pt>
                <c:pt idx="8">
                  <c:v>4.7</c:v>
                </c:pt>
                <c:pt idx="9">
                  <c:v>4.5999999999999996</c:v>
                </c:pt>
                <c:pt idx="10">
                  <c:v>4.8</c:v>
                </c:pt>
                <c:pt idx="11">
                  <c:v>4.7</c:v>
                </c:pt>
                <c:pt idx="12">
                  <c:v>4.3</c:v>
                </c:pt>
                <c:pt idx="13">
                  <c:v>4.3</c:v>
                </c:pt>
                <c:pt idx="14">
                  <c:v>3.8</c:v>
                </c:pt>
                <c:pt idx="1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37-47C3-AFAB-1DB84A7839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Sheet1!$A$70</c:f>
              <c:strCache>
                <c:ptCount val="1"/>
                <c:pt idx="0">
                  <c:v>PCE Price Index Y/Y</c:v>
                </c:pt>
              </c:strCache>
            </c:strRef>
          </c:tx>
          <c:spPr>
            <a:ln w="539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Sheet1!$N$59:$AA$59</c:f>
              <c:strCache>
                <c:ptCount val="14"/>
                <c:pt idx="0">
                  <c:v>Sept.</c:v>
                </c:pt>
                <c:pt idx="1">
                  <c:v>Oct.</c:v>
                </c:pt>
                <c:pt idx="2">
                  <c:v>Nov. </c:v>
                </c:pt>
                <c:pt idx="3">
                  <c:v>Dec.</c:v>
                </c:pt>
                <c:pt idx="4">
                  <c:v>J-23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Sept.</c:v>
                </c:pt>
                <c:pt idx="13">
                  <c:v>Oct</c:v>
                </c:pt>
              </c:strCache>
            </c:strRef>
          </c:cat>
          <c:val>
            <c:numRef>
              <c:f>Sheet1!$N$72:$AA$72</c:f>
              <c:numCache>
                <c:formatCode>General</c:formatCode>
                <c:ptCount val="14"/>
                <c:pt idx="0">
                  <c:v>5.2</c:v>
                </c:pt>
                <c:pt idx="1">
                  <c:v>5.0999999999999996</c:v>
                </c:pt>
                <c:pt idx="2">
                  <c:v>4.8</c:v>
                </c:pt>
                <c:pt idx="3">
                  <c:v>4.5999999999999996</c:v>
                </c:pt>
                <c:pt idx="4">
                  <c:v>4.7</c:v>
                </c:pt>
                <c:pt idx="5">
                  <c:v>4.7</c:v>
                </c:pt>
                <c:pt idx="6">
                  <c:v>4.5999999999999996</c:v>
                </c:pt>
                <c:pt idx="7">
                  <c:v>4.8</c:v>
                </c:pt>
                <c:pt idx="8">
                  <c:v>4.7</c:v>
                </c:pt>
                <c:pt idx="9">
                  <c:v>4.3</c:v>
                </c:pt>
                <c:pt idx="10">
                  <c:v>4.3</c:v>
                </c:pt>
                <c:pt idx="11">
                  <c:v>3.8</c:v>
                </c:pt>
                <c:pt idx="1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0-4298-864C-AC71FD6C3B1E}"/>
            </c:ext>
          </c:extLst>
        </c:ser>
        <c:ser>
          <c:idx val="1"/>
          <c:order val="1"/>
          <c:tx>
            <c:strRef>
              <c:f>Sheet1!$A$53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666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Sheet1!$N$59:$AA$59</c:f>
              <c:strCache>
                <c:ptCount val="14"/>
                <c:pt idx="0">
                  <c:v>Sept.</c:v>
                </c:pt>
                <c:pt idx="1">
                  <c:v>Oct.</c:v>
                </c:pt>
                <c:pt idx="2">
                  <c:v>Nov. </c:v>
                </c:pt>
                <c:pt idx="3">
                  <c:v>Dec.</c:v>
                </c:pt>
                <c:pt idx="4">
                  <c:v>J-23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Sept.</c:v>
                </c:pt>
                <c:pt idx="13">
                  <c:v>Oct</c:v>
                </c:pt>
              </c:strCache>
            </c:strRef>
          </c:cat>
          <c:val>
            <c:numRef>
              <c:f>Sheet1!$N$53:$AA$53</c:f>
              <c:numCache>
                <c:formatCode>General</c:formatCode>
                <c:ptCount val="14"/>
                <c:pt idx="0">
                  <c:v>3.5</c:v>
                </c:pt>
                <c:pt idx="1">
                  <c:v>3.7</c:v>
                </c:pt>
                <c:pt idx="2">
                  <c:v>3.6</c:v>
                </c:pt>
                <c:pt idx="3">
                  <c:v>3.5</c:v>
                </c:pt>
                <c:pt idx="4">
                  <c:v>3.4</c:v>
                </c:pt>
                <c:pt idx="5">
                  <c:v>3.6</c:v>
                </c:pt>
                <c:pt idx="6">
                  <c:v>3.5</c:v>
                </c:pt>
                <c:pt idx="7">
                  <c:v>3.4</c:v>
                </c:pt>
                <c:pt idx="8">
                  <c:v>3.7</c:v>
                </c:pt>
                <c:pt idx="9">
                  <c:v>3.6</c:v>
                </c:pt>
                <c:pt idx="10">
                  <c:v>3.5</c:v>
                </c:pt>
                <c:pt idx="11">
                  <c:v>3.8</c:v>
                </c:pt>
                <c:pt idx="12">
                  <c:v>3.8</c:v>
                </c:pt>
                <c:pt idx="1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0-4298-864C-AC71FD6C3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spPr>
            <a:ln w="666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2.9741677027213705E-3"/>
                  <c:y val="-2.661158258655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4D-4F3D-AE15-4DD878199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Sheet1!$K$76:$AB$76</c:f>
              <c:strCache>
                <c:ptCount val="18"/>
                <c:pt idx="0">
                  <c:v>A</c:v>
                </c:pt>
                <c:pt idx="1">
                  <c:v>M</c:v>
                </c:pt>
                <c:pt idx="2">
                  <c:v>J</c:v>
                </c:pt>
                <c:pt idx="3">
                  <c:v>J</c:v>
                </c:pt>
                <c:pt idx="4">
                  <c:v>A</c:v>
                </c:pt>
                <c:pt idx="5">
                  <c:v>S</c:v>
                </c:pt>
                <c:pt idx="6">
                  <c:v>O</c:v>
                </c:pt>
                <c:pt idx="7">
                  <c:v>N</c:v>
                </c:pt>
                <c:pt idx="8">
                  <c:v>D</c:v>
                </c:pt>
                <c:pt idx="9">
                  <c:v>J-23</c:v>
                </c:pt>
                <c:pt idx="10">
                  <c:v>F</c:v>
                </c:pt>
                <c:pt idx="11">
                  <c:v>M</c:v>
                </c:pt>
                <c:pt idx="12">
                  <c:v>A</c:v>
                </c:pt>
                <c:pt idx="13">
                  <c:v>M</c:v>
                </c:pt>
                <c:pt idx="14">
                  <c:v>J</c:v>
                </c:pt>
                <c:pt idx="15">
                  <c:v>J</c:v>
                </c:pt>
                <c:pt idx="16">
                  <c:v>A</c:v>
                </c:pt>
                <c:pt idx="17">
                  <c:v>S</c:v>
                </c:pt>
              </c:strCache>
            </c:strRef>
          </c:cat>
          <c:val>
            <c:numRef>
              <c:f>Sheet1!$K$79:$AB$79</c:f>
              <c:numCache>
                <c:formatCode>General</c:formatCode>
                <c:ptCount val="18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</c:v>
                </c:pt>
                <c:pt idx="4">
                  <c:v>0.5</c:v>
                </c:pt>
                <c:pt idx="5">
                  <c:v>0.3</c:v>
                </c:pt>
                <c:pt idx="6">
                  <c:v>0.3</c:v>
                </c:pt>
                <c:pt idx="7">
                  <c:v>-0.4</c:v>
                </c:pt>
                <c:pt idx="8">
                  <c:v>-0.2</c:v>
                </c:pt>
                <c:pt idx="9">
                  <c:v>1.3</c:v>
                </c:pt>
                <c:pt idx="10">
                  <c:v>0</c:v>
                </c:pt>
                <c:pt idx="11">
                  <c:v>0</c:v>
                </c:pt>
                <c:pt idx="12">
                  <c:v>0.2</c:v>
                </c:pt>
                <c:pt idx="13">
                  <c:v>0.1</c:v>
                </c:pt>
                <c:pt idx="14">
                  <c:v>0.3</c:v>
                </c:pt>
                <c:pt idx="15">
                  <c:v>0.6</c:v>
                </c:pt>
                <c:pt idx="16">
                  <c:v>0.1</c:v>
                </c:pt>
                <c:pt idx="17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4D-4F3D-AE15-4DD878199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ax val="2"/>
          <c:min val="-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Sheet1!$A$45</c:f>
              <c:strCache>
                <c:ptCount val="1"/>
                <c:pt idx="0">
                  <c:v>Consumer Confidence</c:v>
                </c:pt>
              </c:strCache>
            </c:strRef>
          </c:tx>
          <c:spPr>
            <a:ln w="793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Sheet1!$O$59:$AA$59</c:f>
              <c:strCache>
                <c:ptCount val="13"/>
                <c:pt idx="0">
                  <c:v>Oct.</c:v>
                </c:pt>
                <c:pt idx="1">
                  <c:v>Nov. </c:v>
                </c:pt>
                <c:pt idx="2">
                  <c:v>Dec.</c:v>
                </c:pt>
                <c:pt idx="3">
                  <c:v>J-23</c:v>
                </c:pt>
                <c:pt idx="4">
                  <c:v>Feb.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Sept.</c:v>
                </c:pt>
                <c:pt idx="12">
                  <c:v>Oct</c:v>
                </c:pt>
              </c:strCache>
            </c:strRef>
          </c:cat>
          <c:val>
            <c:numRef>
              <c:f>Sheet1!$O$45:$AA$45</c:f>
              <c:numCache>
                <c:formatCode>General</c:formatCode>
                <c:ptCount val="13"/>
                <c:pt idx="0">
                  <c:v>102.2</c:v>
                </c:pt>
                <c:pt idx="1">
                  <c:v>100.2</c:v>
                </c:pt>
                <c:pt idx="2">
                  <c:v>109.2</c:v>
                </c:pt>
                <c:pt idx="3">
                  <c:v>106</c:v>
                </c:pt>
                <c:pt idx="4">
                  <c:v>103.4</c:v>
                </c:pt>
                <c:pt idx="5">
                  <c:v>104</c:v>
                </c:pt>
                <c:pt idx="6">
                  <c:v>103.7</c:v>
                </c:pt>
                <c:pt idx="7">
                  <c:v>102.5</c:v>
                </c:pt>
                <c:pt idx="8">
                  <c:v>110.1</c:v>
                </c:pt>
                <c:pt idx="9">
                  <c:v>114</c:v>
                </c:pt>
                <c:pt idx="10">
                  <c:v>108.7</c:v>
                </c:pt>
                <c:pt idx="11">
                  <c:v>104.3</c:v>
                </c:pt>
                <c:pt idx="12">
                  <c:v>102.6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E-4398-B79B-E53AAE5968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Nonfarm Payrolls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834903833742088E-2"/>
          <c:y val="0.20565652170648635"/>
          <c:w val="0.95807217847769033"/>
          <c:h val="0.706226145327700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Sheet1!$A$54</c:f>
              <c:strCache>
                <c:ptCount val="1"/>
                <c:pt idx="0">
                  <c:v>Nonfarm Payrolls</c:v>
                </c:pt>
              </c:strCache>
            </c:strRef>
          </c:tx>
          <c:spPr>
            <a:ln w="793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2980938858052582E-2"/>
                  <c:y val="-6.2909960388159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FC-44D0-9285-F77C793FED0C}"/>
                </c:ext>
              </c:extLst>
            </c:dLbl>
            <c:dLbl>
              <c:idx val="5"/>
              <c:layout>
                <c:manualLayout>
                  <c:x val="-1.3308807710511596E-2"/>
                  <c:y val="-4.66301185132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FC-44D0-9285-F77C793FED0C}"/>
                </c:ext>
              </c:extLst>
            </c:dLbl>
            <c:dLbl>
              <c:idx val="9"/>
              <c:layout>
                <c:manualLayout>
                  <c:x val="-2.0959080934555313E-2"/>
                  <c:y val="-6.7561343780999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FC-44D0-9285-F77C793FED0C}"/>
                </c:ext>
              </c:extLst>
            </c:dLbl>
            <c:dLbl>
              <c:idx val="11"/>
              <c:layout>
                <c:manualLayout>
                  <c:x val="-2.3887692098924742E-2"/>
                  <c:y val="-7.50852308199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FC-44D0-9285-F77C793FED0C}"/>
                </c:ext>
              </c:extLst>
            </c:dLbl>
            <c:dLbl>
              <c:idx val="13"/>
              <c:layout>
                <c:manualLayout>
                  <c:x val="-9.8065440852191429E-3"/>
                  <c:y val="-5.4638420611815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FC-44D0-9285-F77C793FE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Sheet1!$N$59:$AA$59</c:f>
              <c:strCache>
                <c:ptCount val="14"/>
                <c:pt idx="0">
                  <c:v>Sept.</c:v>
                </c:pt>
                <c:pt idx="1">
                  <c:v>Oct.</c:v>
                </c:pt>
                <c:pt idx="2">
                  <c:v>Nov. </c:v>
                </c:pt>
                <c:pt idx="3">
                  <c:v>Dec.</c:v>
                </c:pt>
                <c:pt idx="4">
                  <c:v>J-23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Sept.</c:v>
                </c:pt>
                <c:pt idx="13">
                  <c:v>Oct</c:v>
                </c:pt>
              </c:strCache>
            </c:strRef>
          </c:cat>
          <c:val>
            <c:numRef>
              <c:f>Sheet1!$N$54:$AA$54</c:f>
              <c:numCache>
                <c:formatCode>General</c:formatCode>
                <c:ptCount val="14"/>
                <c:pt idx="0">
                  <c:v>269</c:v>
                </c:pt>
                <c:pt idx="1">
                  <c:v>263</c:v>
                </c:pt>
                <c:pt idx="2">
                  <c:v>290</c:v>
                </c:pt>
                <c:pt idx="3">
                  <c:v>260</c:v>
                </c:pt>
                <c:pt idx="4">
                  <c:v>472</c:v>
                </c:pt>
                <c:pt idx="5">
                  <c:v>248</c:v>
                </c:pt>
                <c:pt idx="6">
                  <c:v>205</c:v>
                </c:pt>
                <c:pt idx="7">
                  <c:v>217</c:v>
                </c:pt>
                <c:pt idx="8">
                  <c:v>281</c:v>
                </c:pt>
                <c:pt idx="9">
                  <c:v>105</c:v>
                </c:pt>
                <c:pt idx="10">
                  <c:v>236</c:v>
                </c:pt>
                <c:pt idx="11">
                  <c:v>165</c:v>
                </c:pt>
                <c:pt idx="12">
                  <c:v>297</c:v>
                </c:pt>
                <c:pt idx="1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FC-44D0-9285-F77C793FED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9109989298855E-2"/>
          <c:y val="0.2670287651210218"/>
          <c:w val="0.95807217847769033"/>
          <c:h val="0.638863048083482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JOLTS</c:v>
                </c:pt>
              </c:strCache>
            </c:strRef>
          </c:tx>
          <c:spPr>
            <a:ln w="793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Sheet1!$L$59:$Z$59</c:f>
              <c:strCache>
                <c:ptCount val="15"/>
                <c:pt idx="0">
                  <c:v>July</c:v>
                </c:pt>
                <c:pt idx="1">
                  <c:v>August</c:v>
                </c:pt>
                <c:pt idx="2">
                  <c:v>Sept.</c:v>
                </c:pt>
                <c:pt idx="3">
                  <c:v>Oct.</c:v>
                </c:pt>
                <c:pt idx="4">
                  <c:v>Nov. </c:v>
                </c:pt>
                <c:pt idx="5">
                  <c:v>Dec.</c:v>
                </c:pt>
                <c:pt idx="6">
                  <c:v>J-23</c:v>
                </c:pt>
                <c:pt idx="7">
                  <c:v>Feb.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August</c:v>
                </c:pt>
                <c:pt idx="14">
                  <c:v>Sept.</c:v>
                </c:pt>
              </c:strCache>
            </c:strRef>
          </c:cat>
          <c:val>
            <c:numRef>
              <c:f>Sheet1!$L$57:$Z$57</c:f>
              <c:numCache>
                <c:formatCode>General</c:formatCode>
                <c:ptCount val="15"/>
                <c:pt idx="0">
                  <c:v>11.17</c:v>
                </c:pt>
                <c:pt idx="1">
                  <c:v>10.28</c:v>
                </c:pt>
                <c:pt idx="2">
                  <c:v>10.686999999999999</c:v>
                </c:pt>
                <c:pt idx="3">
                  <c:v>10.512</c:v>
                </c:pt>
                <c:pt idx="4">
                  <c:v>10.74</c:v>
                </c:pt>
                <c:pt idx="5">
                  <c:v>11.2</c:v>
                </c:pt>
                <c:pt idx="6">
                  <c:v>10.56</c:v>
                </c:pt>
                <c:pt idx="7">
                  <c:v>9.93</c:v>
                </c:pt>
                <c:pt idx="8">
                  <c:v>9.7449999999999992</c:v>
                </c:pt>
                <c:pt idx="9">
                  <c:v>10.32</c:v>
                </c:pt>
                <c:pt idx="10">
                  <c:v>9.6159999999999997</c:v>
                </c:pt>
                <c:pt idx="11">
                  <c:v>9.16</c:v>
                </c:pt>
                <c:pt idx="12">
                  <c:v>8.92</c:v>
                </c:pt>
                <c:pt idx="13">
                  <c:v>8.49</c:v>
                </c:pt>
                <c:pt idx="14">
                  <c:v>9.5500000000000007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E-4166-B472-16B11F744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5093119"/>
        <c:axId val="725091455"/>
      </c:lineChart>
      <c:catAx>
        <c:axId val="7250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1455"/>
        <c:crosses val="autoZero"/>
        <c:auto val="1"/>
        <c:lblAlgn val="ctr"/>
        <c:lblOffset val="100"/>
        <c:noMultiLvlLbl val="0"/>
      </c:catAx>
      <c:valAx>
        <c:axId val="725091455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0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8T18:52:53.82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</cdr:x>
      <cdr:y>0</cdr:y>
    </cdr:from>
    <cdr:to>
      <cdr:x>0.82</cdr:x>
      <cdr:y>0.14122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3E1332-8716-B62C-2E42-919F38B2ABD2}"/>
            </a:ext>
          </a:extLst>
        </cdr:cNvPr>
        <cdr:cNvSpPr txBox="1"/>
      </cdr:nvSpPr>
      <cdr:spPr>
        <a:xfrm xmlns:a="http://schemas.openxmlformats.org/drawingml/2006/main">
          <a:off x="3020331" y="0"/>
          <a:ext cx="6505328" cy="80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0.28206</cdr:x>
      <cdr:y>0.18684</cdr:y>
    </cdr:from>
    <cdr:to>
      <cdr:x>0.42733</cdr:x>
      <cdr:y>0.20017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A356CBE-52AC-0AD0-DB27-0A493C180E36}"/>
            </a:ext>
          </a:extLst>
        </cdr:cNvPr>
        <cdr:cNvSpPr txBox="1"/>
      </cdr:nvSpPr>
      <cdr:spPr>
        <a:xfrm xmlns:a="http://schemas.openxmlformats.org/drawingml/2006/main">
          <a:off x="3276601" y="1068004"/>
          <a:ext cx="1687545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</cdr:x>
      <cdr:y>0.03053</cdr:y>
    </cdr:from>
    <cdr:to>
      <cdr:x>0.82</cdr:x>
      <cdr:y>0.14122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3E1332-8716-B62C-2E42-919F38B2ABD2}"/>
            </a:ext>
          </a:extLst>
        </cdr:cNvPr>
        <cdr:cNvSpPr txBox="1"/>
      </cdr:nvSpPr>
      <cdr:spPr>
        <a:xfrm xmlns:a="http://schemas.openxmlformats.org/drawingml/2006/main">
          <a:off x="891539" y="60960"/>
          <a:ext cx="192024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TREASURY CURVE</a:t>
          </a:r>
        </a:p>
      </cdr:txBody>
    </cdr:sp>
  </cdr:relSizeAnchor>
  <cdr:relSizeAnchor xmlns:cdr="http://schemas.openxmlformats.org/drawingml/2006/chartDrawing">
    <cdr:from>
      <cdr:x>0.07285</cdr:x>
      <cdr:y>0</cdr:y>
    </cdr:from>
    <cdr:to>
      <cdr:x>0.34907</cdr:x>
      <cdr:y>0.01093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A356CBE-52AC-0AD0-DB27-0A493C180E36}"/>
            </a:ext>
          </a:extLst>
        </cdr:cNvPr>
        <cdr:cNvSpPr txBox="1"/>
      </cdr:nvSpPr>
      <cdr:spPr>
        <a:xfrm xmlns:a="http://schemas.openxmlformats.org/drawingml/2006/main">
          <a:off x="838200" y="-457200"/>
          <a:ext cx="3178242" cy="61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</cdr:x>
      <cdr:y>0.03053</cdr:y>
    </cdr:from>
    <cdr:to>
      <cdr:x>0.82</cdr:x>
      <cdr:y>0.14122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3E1332-8716-B62C-2E42-919F38B2ABD2}"/>
            </a:ext>
          </a:extLst>
        </cdr:cNvPr>
        <cdr:cNvSpPr txBox="1"/>
      </cdr:nvSpPr>
      <cdr:spPr>
        <a:xfrm xmlns:a="http://schemas.openxmlformats.org/drawingml/2006/main">
          <a:off x="891539" y="60960"/>
          <a:ext cx="192024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TREASURY CURVE</a:t>
          </a:r>
        </a:p>
      </cdr:txBody>
    </cdr:sp>
  </cdr:relSizeAnchor>
  <cdr:relSizeAnchor xmlns:cdr="http://schemas.openxmlformats.org/drawingml/2006/chartDrawing">
    <cdr:from>
      <cdr:x>0.15111</cdr:x>
      <cdr:y>0.44843</cdr:y>
    </cdr:from>
    <cdr:to>
      <cdr:x>0.51558</cdr:x>
      <cdr:y>0.74725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A356CBE-52AC-0AD0-DB27-0A493C180E36}"/>
            </a:ext>
          </a:extLst>
        </cdr:cNvPr>
        <cdr:cNvSpPr txBox="1"/>
      </cdr:nvSpPr>
      <cdr:spPr>
        <a:xfrm xmlns:a="http://schemas.openxmlformats.org/drawingml/2006/main">
          <a:off x="1764318" y="2515805"/>
          <a:ext cx="4255481" cy="1676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11/15/2023</a:t>
          </a:r>
        </a:p>
        <a:p xmlns:a="http://schemas.openxmlformats.org/drawingml/2006/main">
          <a:r>
            <a: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10/312023</a:t>
          </a:r>
        </a:p>
        <a:p xmlns:a="http://schemas.openxmlformats.org/drawingml/2006/main">
          <a:r>
            <a:rPr lang="en-US" sz="160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12/31/2021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0.25658</cdr:x>
      <cdr:y>0.09649</cdr:y>
    </cdr:from>
    <cdr:to>
      <cdr:x>0.875</cdr:x>
      <cdr:y>0.17989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17FEE27-CA0D-1ED5-942C-4FA98AD73BB1}"/>
            </a:ext>
          </a:extLst>
        </cdr:cNvPr>
        <cdr:cNvSpPr txBox="1"/>
      </cdr:nvSpPr>
      <cdr:spPr>
        <a:xfrm xmlns:a="http://schemas.openxmlformats.org/drawingml/2006/main">
          <a:off x="2971800" y="528934"/>
          <a:ext cx="7162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Federal Debt Outstanding – Trillions $ </a:t>
          </a:r>
          <a:r>
            <a:rPr lang="en-US" sz="1100" dirty="0"/>
            <a:t>$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0.18426</cdr:x>
      <cdr:y>0.0712</cdr:y>
    </cdr:from>
    <cdr:to>
      <cdr:x>0.82896</cdr:x>
      <cdr:y>0.18269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772F870-C7F8-119A-47A7-433C211732A4}"/>
            </a:ext>
          </a:extLst>
        </cdr:cNvPr>
        <cdr:cNvSpPr txBox="1"/>
      </cdr:nvSpPr>
      <cdr:spPr>
        <a:xfrm xmlns:a="http://schemas.openxmlformats.org/drawingml/2006/main">
          <a:off x="2134370" y="389307"/>
          <a:ext cx="7467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Federal Debt As A Percentage of GDP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0.77162</cdr:x>
      <cdr:y>0.20745</cdr:y>
    </cdr:from>
    <cdr:to>
      <cdr:x>0.85436</cdr:x>
      <cdr:y>0.31444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42AE3A-6C2A-4AB7-9700-BB4CDA89C12C}"/>
            </a:ext>
          </a:extLst>
        </cdr:cNvPr>
        <cdr:cNvSpPr txBox="1"/>
      </cdr:nvSpPr>
      <cdr:spPr>
        <a:xfrm xmlns:a="http://schemas.openxmlformats.org/drawingml/2006/main">
          <a:off x="3444550" y="539437"/>
          <a:ext cx="369356" cy="278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0.65491</cdr:x>
      <cdr:y>0.30411</cdr:y>
    </cdr:from>
    <cdr:to>
      <cdr:x>0.85163</cdr:x>
      <cdr:y>0.44557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0169AD-205E-483F-8A04-6BFF1F39B143}"/>
            </a:ext>
          </a:extLst>
        </cdr:cNvPr>
        <cdr:cNvSpPr txBox="1"/>
      </cdr:nvSpPr>
      <cdr:spPr>
        <a:xfrm xmlns:a="http://schemas.openxmlformats.org/drawingml/2006/main">
          <a:off x="7685180" y="1700379"/>
          <a:ext cx="2308470" cy="790945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    Forecast        </a:t>
          </a:r>
        </a:p>
        <a:p xmlns:a="http://schemas.openxmlformats.org/drawingml/2006/main">
          <a:endParaRPr lang="en-US" sz="1100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0.80262</cdr:x>
      <cdr:y>0.69269</cdr:y>
    </cdr:from>
    <cdr:to>
      <cdr:x>0.80652</cdr:x>
      <cdr:y>0.70087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2713790-CB98-43FE-8992-51529BAE0BA4}"/>
            </a:ext>
          </a:extLst>
        </cdr:cNvPr>
        <cdr:cNvSpPr txBox="1"/>
      </cdr:nvSpPr>
      <cdr:spPr>
        <a:xfrm xmlns:a="http://schemas.openxmlformats.org/drawingml/2006/main" flipH="1">
          <a:off x="9418632" y="3873039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accent2">
                  <a:lumMod val="75000"/>
                </a:schemeClr>
              </a:solidFill>
            </a:rPr>
            <a:t>              Forecast</a:t>
          </a:r>
        </a:p>
      </cdr:txBody>
    </cdr:sp>
  </cdr:relSizeAnchor>
  <cdr:relSizeAnchor xmlns:cdr="http://schemas.openxmlformats.org/drawingml/2006/chartDrawing">
    <cdr:from>
      <cdr:x>0.80855</cdr:x>
      <cdr:y>0.65781</cdr:y>
    </cdr:from>
    <cdr:to>
      <cdr:x>0.96334</cdr:x>
      <cdr:y>0.76744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5E99977-626B-4CE8-BD5D-2FB017754E27}"/>
            </a:ext>
          </a:extLst>
        </cdr:cNvPr>
        <cdr:cNvSpPr txBox="1"/>
      </cdr:nvSpPr>
      <cdr:spPr>
        <a:xfrm xmlns:a="http://schemas.openxmlformats.org/drawingml/2006/main">
          <a:off x="3781425" y="1257299"/>
          <a:ext cx="7239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/>
        </a:p>
      </cdr:txBody>
    </cdr:sp>
  </cdr:relSizeAnchor>
  <cdr:relSizeAnchor xmlns:cdr="http://schemas.openxmlformats.org/drawingml/2006/chartDrawing">
    <cdr:from>
      <cdr:x>0.08944</cdr:x>
      <cdr:y>0.84945</cdr:y>
    </cdr:from>
    <cdr:to>
      <cdr:x>0.97109</cdr:x>
      <cdr:y>0.91759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AAFBBF0-7E35-B95D-5FB8-71A85F1917BD}"/>
            </a:ext>
          </a:extLst>
        </cdr:cNvPr>
        <cdr:cNvSpPr txBox="1"/>
      </cdr:nvSpPr>
      <cdr:spPr>
        <a:xfrm xmlns:a="http://schemas.openxmlformats.org/drawingml/2006/main">
          <a:off x="1049594" y="4749525"/>
          <a:ext cx="10345994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2022            1Q23            2Q23              3Q23            4Q23            1Q24            2Q24             3Q24            4Q24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0.57895</cdr:x>
      <cdr:y>0.88567</cdr:y>
    </cdr:from>
    <cdr:to>
      <cdr:x>0.93414</cdr:x>
      <cdr:y>0.94262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4B9553D-2747-78DA-591A-D363B8C60AD5}"/>
            </a:ext>
          </a:extLst>
        </cdr:cNvPr>
        <cdr:cNvSpPr txBox="1"/>
      </cdr:nvSpPr>
      <cdr:spPr>
        <a:xfrm xmlns:a="http://schemas.openxmlformats.org/drawingml/2006/main">
          <a:off x="6705600" y="4739387"/>
          <a:ext cx="411403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0.8675</cdr:x>
      <cdr:y>0.69298</cdr:y>
    </cdr:from>
    <cdr:to>
      <cdr:x>0.97922</cdr:x>
      <cdr:y>0.76973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7A8D3C4-6980-DD98-8512-F3687CAA9E2F}"/>
            </a:ext>
          </a:extLst>
        </cdr:cNvPr>
        <cdr:cNvSpPr txBox="1"/>
      </cdr:nvSpPr>
      <cdr:spPr>
        <a:xfrm xmlns:a="http://schemas.openxmlformats.org/drawingml/2006/main">
          <a:off x="10058400" y="3439826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0.29605</cdr:x>
      <cdr:y>0.04602</cdr:y>
    </cdr:from>
    <cdr:to>
      <cdr:x>0.80921</cdr:x>
      <cdr:y>0.13083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E0EA032-18C4-9523-F7E8-8ED9B8A45004}"/>
            </a:ext>
          </a:extLst>
        </cdr:cNvPr>
        <cdr:cNvSpPr txBox="1"/>
      </cdr:nvSpPr>
      <cdr:spPr>
        <a:xfrm xmlns:a="http://schemas.openxmlformats.org/drawingml/2006/main">
          <a:off x="3429000" y="250485"/>
          <a:ext cx="59436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REAL PCE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</cdr:x>
      <cdr:y>0.03053</cdr:y>
    </cdr:from>
    <cdr:to>
      <cdr:x>0.26557</cdr:x>
      <cdr:y>0.14122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3E1332-8716-B62C-2E42-919F38B2ABD2}"/>
            </a:ext>
          </a:extLst>
        </cdr:cNvPr>
        <cdr:cNvSpPr txBox="1"/>
      </cdr:nvSpPr>
      <cdr:spPr>
        <a:xfrm xmlns:a="http://schemas.openxmlformats.org/drawingml/2006/main">
          <a:off x="3021330" y="166716"/>
          <a:ext cx="64770" cy="604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0.14718</cdr:x>
      <cdr:y>0.16052</cdr:y>
    </cdr:from>
    <cdr:to>
      <cdr:x>0.15111</cdr:x>
      <cdr:y>0.1689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A356CBE-52AC-0AD0-DB27-0A493C180E36}"/>
            </a:ext>
          </a:extLst>
        </cdr:cNvPr>
        <cdr:cNvSpPr txBox="1"/>
      </cdr:nvSpPr>
      <cdr:spPr>
        <a:xfrm xmlns:a="http://schemas.openxmlformats.org/drawingml/2006/main" flipH="1">
          <a:off x="1710255" y="876578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8/31/2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0.19515</cdr:x>
      <cdr:y>0.02236</cdr:y>
    </cdr:from>
    <cdr:to>
      <cdr:x>0.83164</cdr:x>
      <cdr:y>0.09741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77333F-7C00-416F-938F-52314A4C6E1F}"/>
            </a:ext>
          </a:extLst>
        </cdr:cNvPr>
        <cdr:cNvSpPr txBox="1"/>
      </cdr:nvSpPr>
      <cdr:spPr>
        <a:xfrm xmlns:a="http://schemas.openxmlformats.org/drawingml/2006/main">
          <a:off x="886049" y="54827"/>
          <a:ext cx="2889971" cy="18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                        </a:t>
          </a:r>
        </a:p>
      </cdr:txBody>
    </cdr:sp>
  </cdr:relSizeAnchor>
  <cdr:relSizeAnchor xmlns:cdr="http://schemas.openxmlformats.org/drawingml/2006/chartDrawing">
    <cdr:from>
      <cdr:x>0.05926</cdr:x>
      <cdr:y>0.08416</cdr:y>
    </cdr:from>
    <cdr:to>
      <cdr:x>0.34295</cdr:x>
      <cdr:y>0.46822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2B7176-DD04-58E9-29D4-33C8CA3F0D77}"/>
            </a:ext>
          </a:extLst>
        </cdr:cNvPr>
        <cdr:cNvSpPr txBox="1"/>
      </cdr:nvSpPr>
      <cdr:spPr>
        <a:xfrm xmlns:a="http://schemas.openxmlformats.org/drawingml/2006/main">
          <a:off x="269087" y="206362"/>
          <a:ext cx="1288041" cy="941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0.29801</cdr:x>
      <cdr:y>0.01685</cdr:y>
    </cdr:from>
    <cdr:to>
      <cdr:x>0.68874</cdr:x>
      <cdr:y>0.12919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9A7D006-77FF-8B89-7927-0F6D877532AC}"/>
            </a:ext>
          </a:extLst>
        </cdr:cNvPr>
        <cdr:cNvSpPr txBox="1"/>
      </cdr:nvSpPr>
      <cdr:spPr>
        <a:xfrm xmlns:a="http://schemas.openxmlformats.org/drawingml/2006/main">
          <a:off x="3429000" y="91440"/>
          <a:ext cx="449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JOLTS - Millions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0A379B-9FDA-4918-ABA5-5F6232D92303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248FF58-868C-4FB6-89B8-AB6426B0E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FF58-868C-4FB6-89B8-AB6426B0E0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FF58-868C-4FB6-89B8-AB6426B0E0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FF58-868C-4FB6-89B8-AB6426B0E0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4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8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8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4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8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AEE6-0D53-47BE-B03D-46C629D2351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DC20CCE-0EF6-4076-861D-D320E65F21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8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A8A0542B-A57A-46C3-A181-7FDECF113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7" y="6324600"/>
            <a:ext cx="2319528" cy="2811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AB1385-C9BF-3F99-4547-F931BDFBECA3}"/>
              </a:ext>
            </a:extLst>
          </p:cNvPr>
          <p:cNvSpPr/>
          <p:nvPr/>
        </p:nvSpPr>
        <p:spPr>
          <a:xfrm>
            <a:off x="228600" y="189270"/>
            <a:ext cx="152400" cy="590672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D4F71-41D8-5C4D-7826-7AB679C677BB}"/>
              </a:ext>
            </a:extLst>
          </p:cNvPr>
          <p:cNvSpPr txBox="1"/>
          <p:nvPr/>
        </p:nvSpPr>
        <p:spPr>
          <a:xfrm>
            <a:off x="3328416" y="1905000"/>
            <a:ext cx="5410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RECESSION?</a:t>
            </a:r>
          </a:p>
          <a:p>
            <a:pPr algn="ctr"/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Toledo, Ohio</a:t>
            </a:r>
          </a:p>
          <a:p>
            <a:pPr algn="ctr"/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Morgan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CFC38-9B30-F6C3-0906-49A34B2E8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16" y="228600"/>
            <a:ext cx="541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849B9-6EB5-BB6E-A55E-0F3A9810F874}"/>
              </a:ext>
            </a:extLst>
          </p:cNvPr>
          <p:cNvSpPr txBox="1"/>
          <p:nvPr/>
        </p:nvSpPr>
        <p:spPr>
          <a:xfrm>
            <a:off x="2971800" y="44958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AB03C3-F69F-E20B-3B61-DD11B77BBAF1}"/>
              </a:ext>
            </a:extLst>
          </p:cNvPr>
          <p:cNvGrpSpPr/>
          <p:nvPr/>
        </p:nvGrpSpPr>
        <p:grpSpPr>
          <a:xfrm>
            <a:off x="11201400" y="6248400"/>
            <a:ext cx="762000" cy="357356"/>
            <a:chOff x="0" y="0"/>
            <a:chExt cx="856297" cy="880871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AF730B76-E142-D526-0D09-19C7D5B14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9" name="image2.png">
              <a:extLst>
                <a:ext uri="{FF2B5EF4-FFF2-40B4-BE49-F238E27FC236}">
                  <a16:creationId xmlns:a16="http://schemas.microsoft.com/office/drawing/2014/main" id="{1A32DB5B-61A9-86E2-997A-F18C429C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0" name="image3.png">
              <a:extLst>
                <a:ext uri="{FF2B5EF4-FFF2-40B4-BE49-F238E27FC236}">
                  <a16:creationId xmlns:a16="http://schemas.microsoft.com/office/drawing/2014/main" id="{3995E913-FDFD-FB68-2692-626C49F09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43255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92043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362200" y="1026662"/>
            <a:ext cx="7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0EC05798-9D3C-4FD3-9EEA-0DF14ABEE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6319250"/>
            <a:ext cx="1613487" cy="260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EBE16B-4C8B-0E6D-59A4-EBAC1DFAFAB6}"/>
              </a:ext>
            </a:extLst>
          </p:cNvPr>
          <p:cNvGrpSpPr/>
          <p:nvPr/>
        </p:nvGrpSpPr>
        <p:grpSpPr>
          <a:xfrm>
            <a:off x="11125199" y="6238475"/>
            <a:ext cx="812985" cy="341711"/>
            <a:chOff x="0" y="0"/>
            <a:chExt cx="856297" cy="880871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60C525DB-A426-C8DD-A5BD-3947D2313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9" name="image2.png">
              <a:extLst>
                <a:ext uri="{FF2B5EF4-FFF2-40B4-BE49-F238E27FC236}">
                  <a16:creationId xmlns:a16="http://schemas.microsoft.com/office/drawing/2014/main" id="{6D47C147-E26E-57E6-A760-2FB50E220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0" name="image3.png">
              <a:extLst>
                <a:ext uri="{FF2B5EF4-FFF2-40B4-BE49-F238E27FC236}">
                  <a16:creationId xmlns:a16="http://schemas.microsoft.com/office/drawing/2014/main" id="{0002D4D1-F6C2-BF89-3FEE-9B1507AE8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F8FBF-2ECC-C61D-545C-905862183A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F3CDF-4538-6D39-F04D-67F0270717E5}"/>
              </a:ext>
            </a:extLst>
          </p:cNvPr>
          <p:cNvSpPr txBox="1"/>
          <p:nvPr/>
        </p:nvSpPr>
        <p:spPr>
          <a:xfrm>
            <a:off x="457200" y="81456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507312"/>
              </p:ext>
            </p:extLst>
          </p:nvPr>
        </p:nvGraphicFramePr>
        <p:xfrm>
          <a:off x="457200" y="587715"/>
          <a:ext cx="11582400" cy="54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3059942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40371"/>
            <a:ext cx="142869" cy="571927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5794CD1F-0B72-1BFB-7097-269C19011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324600"/>
            <a:ext cx="1600200" cy="2587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A12D4A-859E-9D86-B996-AD312D077760}"/>
              </a:ext>
            </a:extLst>
          </p:cNvPr>
          <p:cNvGrpSpPr/>
          <p:nvPr/>
        </p:nvGrpSpPr>
        <p:grpSpPr>
          <a:xfrm>
            <a:off x="11049000" y="6221014"/>
            <a:ext cx="853440" cy="256250"/>
            <a:chOff x="0" y="0"/>
            <a:chExt cx="856297" cy="880871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6B3B72F-4465-7987-6D75-59C853FB4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9" name="image2.png">
              <a:extLst>
                <a:ext uri="{FF2B5EF4-FFF2-40B4-BE49-F238E27FC236}">
                  <a16:creationId xmlns:a16="http://schemas.microsoft.com/office/drawing/2014/main" id="{6CC2F967-FF19-0340-96EE-6B7F84083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0" name="image3.png">
              <a:extLst>
                <a:ext uri="{FF2B5EF4-FFF2-40B4-BE49-F238E27FC236}">
                  <a16:creationId xmlns:a16="http://schemas.microsoft.com/office/drawing/2014/main" id="{D4D8E838-D6A7-2584-3260-F97B0DDE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7C2718-5BE4-8003-15A3-AF04327CD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927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6E0A15-B16A-0271-C368-F5D600768CC9}"/>
              </a:ext>
            </a:extLst>
          </p:cNvPr>
          <p:cNvSpPr txBox="1"/>
          <p:nvPr/>
        </p:nvSpPr>
        <p:spPr>
          <a:xfrm>
            <a:off x="2895600" y="159276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CONFIDENCE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60DC0-7E56-663D-B31D-407DF054284E}"/>
              </a:ext>
            </a:extLst>
          </p:cNvPr>
          <p:cNvSpPr txBox="1"/>
          <p:nvPr/>
        </p:nvSpPr>
        <p:spPr>
          <a:xfrm>
            <a:off x="533400" y="76199"/>
            <a:ext cx="209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138667"/>
              </p:ext>
            </p:extLst>
          </p:nvPr>
        </p:nvGraphicFramePr>
        <p:xfrm>
          <a:off x="266700" y="718431"/>
          <a:ext cx="11849100" cy="542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8561133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68506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8D957650-A718-DCE2-F590-73B0179D9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6395946"/>
            <a:ext cx="1671718" cy="270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E393E6-54EF-E4E5-9D04-467B97F80965}"/>
              </a:ext>
            </a:extLst>
          </p:cNvPr>
          <p:cNvGrpSpPr/>
          <p:nvPr/>
        </p:nvGrpSpPr>
        <p:grpSpPr>
          <a:xfrm>
            <a:off x="11353800" y="6306329"/>
            <a:ext cx="874294" cy="359971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7E3A721F-A915-1749-71C4-80A92466D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F95D668-257A-3DB6-2A7D-94BFDDD75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BA8898E7-6C9D-9A35-6CB9-BD97A655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C7B12EF-1205-75AA-1992-3CB782EA1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00968"/>
            <a:ext cx="1372369" cy="3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DA4EEB-CBF8-DF4B-F6B0-D6FB5371F31A}"/>
              </a:ext>
            </a:extLst>
          </p:cNvPr>
          <p:cNvSpPr txBox="1"/>
          <p:nvPr/>
        </p:nvSpPr>
        <p:spPr>
          <a:xfrm>
            <a:off x="589948" y="99174"/>
            <a:ext cx="2000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8A8605-3F13-49FA-B120-5A2429C96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03239"/>
              </p:ext>
            </p:extLst>
          </p:nvPr>
        </p:nvGraphicFramePr>
        <p:xfrm>
          <a:off x="285750" y="633943"/>
          <a:ext cx="11790800" cy="559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6008642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5960"/>
            <a:ext cx="152400" cy="579004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8D957650-A718-DCE2-F590-73B0179D9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6395946"/>
            <a:ext cx="1671718" cy="270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E393E6-54EF-E4E5-9D04-467B97F80965}"/>
              </a:ext>
            </a:extLst>
          </p:cNvPr>
          <p:cNvGrpSpPr/>
          <p:nvPr/>
        </p:nvGrpSpPr>
        <p:grpSpPr>
          <a:xfrm>
            <a:off x="11353800" y="6306329"/>
            <a:ext cx="874294" cy="359971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7E3A721F-A915-1749-71C4-80A92466D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F95D668-257A-3DB6-2A7D-94BFDDD75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BA8898E7-6C9D-9A35-6CB9-BD97A655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C7B12EF-1205-75AA-1992-3CB782EA1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00968"/>
            <a:ext cx="1372369" cy="3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5E4837-A883-DE9A-F267-13CB221BA8ED}"/>
              </a:ext>
            </a:extLst>
          </p:cNvPr>
          <p:cNvSpPr txBox="1"/>
          <p:nvPr/>
        </p:nvSpPr>
        <p:spPr>
          <a:xfrm>
            <a:off x="609600" y="15658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295491"/>
              </p:ext>
            </p:extLst>
          </p:nvPr>
        </p:nvGraphicFramePr>
        <p:xfrm>
          <a:off x="457200" y="715701"/>
          <a:ext cx="11391900" cy="542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3660621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935" y="570269"/>
            <a:ext cx="152400" cy="55257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32" y="6363040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189110" y="6289150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8A8605-3F13-49FA-B120-5A2429C96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769921"/>
              </p:ext>
            </p:extLst>
          </p:nvPr>
        </p:nvGraphicFramePr>
        <p:xfrm>
          <a:off x="533400" y="457200"/>
          <a:ext cx="115062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91EC40-8E42-43CC-DD52-C6F79806E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3E090-8CEF-8DDF-AE52-0AA68014BA80}"/>
              </a:ext>
            </a:extLst>
          </p:cNvPr>
          <p:cNvSpPr txBox="1"/>
          <p:nvPr/>
        </p:nvSpPr>
        <p:spPr>
          <a:xfrm>
            <a:off x="533400" y="81456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398874403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9271"/>
            <a:ext cx="152400" cy="5876934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32" y="6363040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189110" y="6289150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491EC40-8E42-43CC-DD52-C6F79806E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8BC05-B0E4-FC5F-25F9-FC15F8B4FDE7}"/>
              </a:ext>
            </a:extLst>
          </p:cNvPr>
          <p:cNvSpPr txBox="1"/>
          <p:nvPr/>
        </p:nvSpPr>
        <p:spPr>
          <a:xfrm>
            <a:off x="457200" y="81455"/>
            <a:ext cx="2133600" cy="374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8A8605-3F13-49FA-B120-5A2429C96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796594"/>
              </p:ext>
            </p:extLst>
          </p:nvPr>
        </p:nvGraphicFramePr>
        <p:xfrm>
          <a:off x="457200" y="455995"/>
          <a:ext cx="11675729" cy="561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6A720C-8D33-4796-1C82-BC0FE29F22F0}"/>
              </a:ext>
            </a:extLst>
          </p:cNvPr>
          <p:cNvSpPr txBox="1"/>
          <p:nvPr/>
        </p:nvSpPr>
        <p:spPr>
          <a:xfrm>
            <a:off x="4648200" y="8145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TREASURY CURVE</a:t>
            </a:r>
          </a:p>
        </p:txBody>
      </p:sp>
    </p:spTree>
    <p:extLst>
      <p:ext uri="{BB962C8B-B14F-4D97-AF65-F5344CB8AC3E}">
        <p14:creationId xmlns:p14="http://schemas.microsoft.com/office/powerpoint/2010/main" val="255519403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77742"/>
            <a:ext cx="228600" cy="5818791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A8A0542B-A57A-46C3-A181-7FDECF113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90647"/>
            <a:ext cx="1671718" cy="2703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1D33EF-0F49-4296-B3E1-93FA79833EDA}"/>
              </a:ext>
            </a:extLst>
          </p:cNvPr>
          <p:cNvGrpSpPr/>
          <p:nvPr/>
        </p:nvGrpSpPr>
        <p:grpSpPr>
          <a:xfrm>
            <a:off x="11049000" y="6202570"/>
            <a:ext cx="853440" cy="358431"/>
            <a:chOff x="0" y="0"/>
            <a:chExt cx="856297" cy="880871"/>
          </a:xfrm>
        </p:grpSpPr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2F938A02-891D-824E-CD7D-6D764645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8" name="image2.png">
              <a:extLst>
                <a:ext uri="{FF2B5EF4-FFF2-40B4-BE49-F238E27FC236}">
                  <a16:creationId xmlns:a16="http://schemas.microsoft.com/office/drawing/2014/main" id="{8DF0A09B-2045-9182-BB7F-0A6207163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id="{92894178-7188-B82E-C624-839B1997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71433-8B98-44AE-BC1F-02B28E7D3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636"/>
            <a:ext cx="1751067" cy="3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6C274-3709-CD47-F4C8-9651A4695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1" y="533400"/>
            <a:ext cx="11657066" cy="5563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B73DEA-CB8B-F778-388D-6A45389D3E9E}"/>
              </a:ext>
            </a:extLst>
          </p:cNvPr>
          <p:cNvSpPr txBox="1"/>
          <p:nvPr/>
        </p:nvSpPr>
        <p:spPr>
          <a:xfrm>
            <a:off x="457201" y="106765"/>
            <a:ext cx="1751067" cy="37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</a:p>
        </p:txBody>
      </p:sp>
    </p:spTree>
    <p:extLst>
      <p:ext uri="{BB962C8B-B14F-4D97-AF65-F5344CB8AC3E}">
        <p14:creationId xmlns:p14="http://schemas.microsoft.com/office/powerpoint/2010/main" val="102728648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571" y="521733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531729" y="152401"/>
            <a:ext cx="5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07FDF34A-3179-4DC6-C3D3-2CDB998BF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6" y="6391417"/>
            <a:ext cx="1905000" cy="2309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D30EC2-B9F1-4547-FD17-29B4BC7EA4F1}"/>
              </a:ext>
            </a:extLst>
          </p:cNvPr>
          <p:cNvGrpSpPr/>
          <p:nvPr/>
        </p:nvGrpSpPr>
        <p:grpSpPr>
          <a:xfrm>
            <a:off x="11265310" y="6354471"/>
            <a:ext cx="850490" cy="304799"/>
            <a:chOff x="0" y="0"/>
            <a:chExt cx="856297" cy="880871"/>
          </a:xfrm>
        </p:grpSpPr>
        <p:pic>
          <p:nvPicPr>
            <p:cNvPr id="14" name="image1.png">
              <a:extLst>
                <a:ext uri="{FF2B5EF4-FFF2-40B4-BE49-F238E27FC236}">
                  <a16:creationId xmlns:a16="http://schemas.microsoft.com/office/drawing/2014/main" id="{02DD0EE7-7039-8834-000E-6BA374EB4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5" name="image2.png">
              <a:extLst>
                <a:ext uri="{FF2B5EF4-FFF2-40B4-BE49-F238E27FC236}">
                  <a16:creationId xmlns:a16="http://schemas.microsoft.com/office/drawing/2014/main" id="{EC902ADA-EC53-B6EF-415A-F0966B20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6" name="image3.png">
              <a:extLst>
                <a:ext uri="{FF2B5EF4-FFF2-40B4-BE49-F238E27FC236}">
                  <a16:creationId xmlns:a16="http://schemas.microsoft.com/office/drawing/2014/main" id="{8B9D2C05-BE3C-57EA-C37B-550D207A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115EAB-9099-FB62-1F0F-0277F4A07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00968"/>
            <a:ext cx="1372369" cy="3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269459-60C1-349B-28FA-8F0B57B0F62E}"/>
              </a:ext>
            </a:extLst>
          </p:cNvPr>
          <p:cNvSpPr txBox="1"/>
          <p:nvPr/>
        </p:nvSpPr>
        <p:spPr>
          <a:xfrm>
            <a:off x="591702" y="152401"/>
            <a:ext cx="2092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607783"/>
              </p:ext>
            </p:extLst>
          </p:nvPr>
        </p:nvGraphicFramePr>
        <p:xfrm>
          <a:off x="533400" y="614066"/>
          <a:ext cx="11582400" cy="548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577525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77742"/>
            <a:ext cx="190500" cy="581825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531729" y="152401"/>
            <a:ext cx="5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07FDF34A-3179-4DC6-C3D3-2CDB998BF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86" y="6391417"/>
            <a:ext cx="1905000" cy="2309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D30EC2-B9F1-4547-FD17-29B4BC7EA4F1}"/>
              </a:ext>
            </a:extLst>
          </p:cNvPr>
          <p:cNvGrpSpPr/>
          <p:nvPr/>
        </p:nvGrpSpPr>
        <p:grpSpPr>
          <a:xfrm>
            <a:off x="11265310" y="6354471"/>
            <a:ext cx="850490" cy="304799"/>
            <a:chOff x="0" y="0"/>
            <a:chExt cx="856297" cy="880871"/>
          </a:xfrm>
        </p:grpSpPr>
        <p:pic>
          <p:nvPicPr>
            <p:cNvPr id="14" name="image1.png">
              <a:extLst>
                <a:ext uri="{FF2B5EF4-FFF2-40B4-BE49-F238E27FC236}">
                  <a16:creationId xmlns:a16="http://schemas.microsoft.com/office/drawing/2014/main" id="{02DD0EE7-7039-8834-000E-6BA374EB4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5" name="image2.png">
              <a:extLst>
                <a:ext uri="{FF2B5EF4-FFF2-40B4-BE49-F238E27FC236}">
                  <a16:creationId xmlns:a16="http://schemas.microsoft.com/office/drawing/2014/main" id="{EC902ADA-EC53-B6EF-415A-F0966B20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6" name="image3.png">
              <a:extLst>
                <a:ext uri="{FF2B5EF4-FFF2-40B4-BE49-F238E27FC236}">
                  <a16:creationId xmlns:a16="http://schemas.microsoft.com/office/drawing/2014/main" id="{8B9D2C05-BE3C-57EA-C37B-550D207A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115EAB-9099-FB62-1F0F-0277F4A07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00968"/>
            <a:ext cx="1372369" cy="3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428440"/>
              </p:ext>
            </p:extLst>
          </p:nvPr>
        </p:nvGraphicFramePr>
        <p:xfrm>
          <a:off x="532630" y="448893"/>
          <a:ext cx="11583169" cy="546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504E2B-7D74-082D-EEEB-057FC0645A57}"/>
              </a:ext>
            </a:extLst>
          </p:cNvPr>
          <p:cNvSpPr txBox="1"/>
          <p:nvPr/>
        </p:nvSpPr>
        <p:spPr>
          <a:xfrm>
            <a:off x="532630" y="152400"/>
            <a:ext cx="1885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</a:p>
        </p:txBody>
      </p:sp>
    </p:spTree>
    <p:extLst>
      <p:ext uri="{BB962C8B-B14F-4D97-AF65-F5344CB8AC3E}">
        <p14:creationId xmlns:p14="http://schemas.microsoft.com/office/powerpoint/2010/main" val="378849728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5996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762000"/>
            <a:ext cx="9601201" cy="200054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MONETARY Vs. FISCAL POLICY 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42042D26-FD1B-F313-2FCB-C5B7B256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248400"/>
            <a:ext cx="1922756" cy="3109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9BD59D-810F-63D4-E176-250BE6C056B0}"/>
              </a:ext>
            </a:extLst>
          </p:cNvPr>
          <p:cNvGrpSpPr/>
          <p:nvPr/>
        </p:nvGrpSpPr>
        <p:grpSpPr>
          <a:xfrm>
            <a:off x="11049000" y="6169104"/>
            <a:ext cx="853440" cy="460296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A3E76B15-E88A-442D-4335-96F3A659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D2F7CACA-8292-179C-CC2C-7AE5B1F0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B1C2C577-6F53-0B77-AC3B-A053806E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588CBD-62D6-61DF-4885-5549AF47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38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29" y="219089"/>
            <a:ext cx="221271" cy="5876911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762000"/>
            <a:ext cx="9601201" cy="200054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MONETARY Vs. FISCAL POLICY 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42042D26-FD1B-F313-2FCB-C5B7B256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248400"/>
            <a:ext cx="1922756" cy="3109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9BD59D-810F-63D4-E176-250BE6C056B0}"/>
              </a:ext>
            </a:extLst>
          </p:cNvPr>
          <p:cNvGrpSpPr/>
          <p:nvPr/>
        </p:nvGrpSpPr>
        <p:grpSpPr>
          <a:xfrm>
            <a:off x="11049000" y="6169104"/>
            <a:ext cx="853440" cy="460296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A3E76B15-E88A-442D-4335-96F3A659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D2F7CACA-8292-179C-CC2C-7AE5B1F0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B1C2C577-6F53-0B77-AC3B-A053806E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588CBD-62D6-61DF-4885-5549AF47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40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3980"/>
            <a:ext cx="228600" cy="601398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55996"/>
            <a:ext cx="11506200" cy="52014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FF00"/>
                </a:solidFill>
                <a:latin typeface="Arial Black" panose="020B0A04020102020204" pitchFamily="34" charset="0"/>
              </a:rPr>
              <a:t>Monetary Policy Expectations</a:t>
            </a: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Policy Will Remain Restrictive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Managed Rates Are At The Terminal Level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The Yield Curve Will Turn Positive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The Fed Will Reduce Managed Rates Slowly Beginning In Late 2024 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42042D26-FD1B-F313-2FCB-C5B7B256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48400"/>
            <a:ext cx="1676400" cy="2711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9BD59D-810F-63D4-E176-250BE6C056B0}"/>
              </a:ext>
            </a:extLst>
          </p:cNvPr>
          <p:cNvGrpSpPr/>
          <p:nvPr/>
        </p:nvGrpSpPr>
        <p:grpSpPr>
          <a:xfrm>
            <a:off x="11125200" y="6170458"/>
            <a:ext cx="853440" cy="349054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A3E76B15-E88A-442D-4335-96F3A659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D2F7CACA-8292-179C-CC2C-7AE5B1F0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B1C2C577-6F53-0B77-AC3B-A053806E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2ED2AE-7BBB-4B85-B03B-619DC1CC9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68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3980"/>
            <a:ext cx="152400" cy="597201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61096"/>
            <a:ext cx="11658600" cy="45243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Fiscal Policy Expectations</a:t>
            </a:r>
          </a:p>
          <a:p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Political Instability</a:t>
            </a:r>
          </a:p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2. Strikes and Labor Unrest</a:t>
            </a:r>
          </a:p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3. Student Loan Payments</a:t>
            </a:r>
          </a:p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4. Wars</a:t>
            </a:r>
          </a:p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5. Consumer/Business Confidence</a:t>
            </a:r>
          </a:p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6. Environment Investment</a:t>
            </a:r>
          </a:p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7. The Election Cycle 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42042D26-FD1B-F313-2FCB-C5B7B256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48400"/>
            <a:ext cx="1676400" cy="2711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9BD59D-810F-63D4-E176-250BE6C056B0}"/>
              </a:ext>
            </a:extLst>
          </p:cNvPr>
          <p:cNvGrpSpPr/>
          <p:nvPr/>
        </p:nvGrpSpPr>
        <p:grpSpPr>
          <a:xfrm>
            <a:off x="11125200" y="6170458"/>
            <a:ext cx="853440" cy="349054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A3E76B15-E88A-442D-4335-96F3A659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D2F7CACA-8292-179C-CC2C-7AE5B1F0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B1C2C577-6F53-0B77-AC3B-A053806E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2ED2AE-7BBB-4B85-B03B-619DC1CC9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34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A8A0542B-A57A-46C3-A181-7FDECF113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507267"/>
            <a:ext cx="75438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1D33EF-0F49-4296-B3E1-93FA79833EDA}"/>
              </a:ext>
            </a:extLst>
          </p:cNvPr>
          <p:cNvGrpSpPr/>
          <p:nvPr/>
        </p:nvGrpSpPr>
        <p:grpSpPr>
          <a:xfrm>
            <a:off x="10134600" y="609600"/>
            <a:ext cx="1295400" cy="661416"/>
            <a:chOff x="0" y="0"/>
            <a:chExt cx="856297" cy="880871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2F938A02-891D-824E-CD7D-6D764645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9" name="image2.png">
              <a:extLst>
                <a:ext uri="{FF2B5EF4-FFF2-40B4-BE49-F238E27FC236}">
                  <a16:creationId xmlns:a16="http://schemas.microsoft.com/office/drawing/2014/main" id="{8DF0A09B-2045-9182-BB7F-0A6207163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0" name="image3.png">
              <a:extLst>
                <a:ext uri="{FF2B5EF4-FFF2-40B4-BE49-F238E27FC236}">
                  <a16:creationId xmlns:a16="http://schemas.microsoft.com/office/drawing/2014/main" id="{92894178-7188-B82E-C624-839B1997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0AB1385-C9BF-3F99-4547-F931BDFBECA3}"/>
              </a:ext>
            </a:extLst>
          </p:cNvPr>
          <p:cNvSpPr/>
          <p:nvPr/>
        </p:nvSpPr>
        <p:spPr>
          <a:xfrm>
            <a:off x="228600" y="189270"/>
            <a:ext cx="152400" cy="590672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D4F71-41D8-5C4D-7826-7AB679C677BB}"/>
              </a:ext>
            </a:extLst>
          </p:cNvPr>
          <p:cNvSpPr txBox="1"/>
          <p:nvPr/>
        </p:nvSpPr>
        <p:spPr>
          <a:xfrm>
            <a:off x="3352800" y="1905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CFC38-9B30-F6C3-0906-49A34B2E8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8006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849B9-6EB5-BB6E-A55E-0F3A9810F874}"/>
              </a:ext>
            </a:extLst>
          </p:cNvPr>
          <p:cNvSpPr txBox="1"/>
          <p:nvPr/>
        </p:nvSpPr>
        <p:spPr>
          <a:xfrm>
            <a:off x="2895600" y="295148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Forecast</a:t>
            </a:r>
          </a:p>
        </p:txBody>
      </p:sp>
    </p:spTree>
    <p:extLst>
      <p:ext uri="{BB962C8B-B14F-4D97-AF65-F5344CB8AC3E}">
        <p14:creationId xmlns:p14="http://schemas.microsoft.com/office/powerpoint/2010/main" val="427676510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9270"/>
            <a:ext cx="152400" cy="598650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7614" y="152400"/>
            <a:ext cx="500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REAL GDP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21" y="6467814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174576" y="6430868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710737-28B6-E71A-CF6F-392D95BB5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927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957A82-F502-4275-9EF4-DBEA446B1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97875"/>
              </p:ext>
            </p:extLst>
          </p:nvPr>
        </p:nvGraphicFramePr>
        <p:xfrm>
          <a:off x="457200" y="584475"/>
          <a:ext cx="11734800" cy="55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0147045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9271"/>
            <a:ext cx="152400" cy="55257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399986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049000" y="6363040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2" name="Picture 2" descr="large image">
            <a:extLst>
              <a:ext uri="{FF2B5EF4-FFF2-40B4-BE49-F238E27FC236}">
                <a16:creationId xmlns:a16="http://schemas.microsoft.com/office/drawing/2014/main" id="{544AB1CD-A9C9-64C7-5C59-5AE79D1D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1999"/>
            <a:ext cx="11582400" cy="518160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90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D672C0-9A7B-A56D-7924-04B9B0B22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2036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BD7B0-1A4B-2A22-992B-1CC5DFB692C6}"/>
              </a:ext>
            </a:extLst>
          </p:cNvPr>
          <p:cNvSpPr txBox="1"/>
          <p:nvPr/>
        </p:nvSpPr>
        <p:spPr>
          <a:xfrm>
            <a:off x="1066800" y="120367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312806348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89271"/>
            <a:ext cx="228599" cy="598292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32" y="6363040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189110" y="6289150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491EC40-8E42-43CC-DD52-C6F79806E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8A8605-3F13-49FA-B120-5A2429C96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33601"/>
              </p:ext>
            </p:extLst>
          </p:nvPr>
        </p:nvGraphicFramePr>
        <p:xfrm>
          <a:off x="457199" y="455996"/>
          <a:ext cx="11616657" cy="571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31EB2D-3E94-A811-A4E7-4F062510A027}"/>
              </a:ext>
            </a:extLst>
          </p:cNvPr>
          <p:cNvSpPr txBox="1"/>
          <p:nvPr/>
        </p:nvSpPr>
        <p:spPr>
          <a:xfrm>
            <a:off x="762000" y="189271"/>
            <a:ext cx="2514600" cy="37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11046296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3233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37CD5-B4ED-4549-AFAD-9D86E285902B}"/>
              </a:ext>
            </a:extLst>
          </p:cNvPr>
          <p:cNvSpPr txBox="1"/>
          <p:nvPr/>
        </p:nvSpPr>
        <p:spPr>
          <a:xfrm>
            <a:off x="1219200" y="20914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Real GDP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               </a:t>
            </a:r>
            <a:endParaRPr lang="en-US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E1F8C7E6-5DA7-C342-91D2-A6F1B87D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53" y="6400800"/>
            <a:ext cx="1905000" cy="2309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566088B-4F53-F687-85DB-CE6B9358685B}"/>
              </a:ext>
            </a:extLst>
          </p:cNvPr>
          <p:cNvGrpSpPr/>
          <p:nvPr/>
        </p:nvGrpSpPr>
        <p:grpSpPr>
          <a:xfrm>
            <a:off x="11201400" y="6363854"/>
            <a:ext cx="850490" cy="304799"/>
            <a:chOff x="0" y="0"/>
            <a:chExt cx="856297" cy="880871"/>
          </a:xfrm>
        </p:grpSpPr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68413044-4BEA-1CE2-F157-1F923069C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8" name="image2.png">
              <a:extLst>
                <a:ext uri="{FF2B5EF4-FFF2-40B4-BE49-F238E27FC236}">
                  <a16:creationId xmlns:a16="http://schemas.microsoft.com/office/drawing/2014/main" id="{3A39D27C-E17D-C82C-8AE6-993B25BD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id="{1B783CE9-C3FC-D3AF-D3D0-63F54833D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343344"/>
              </p:ext>
            </p:extLst>
          </p:nvPr>
        </p:nvGraphicFramePr>
        <p:xfrm>
          <a:off x="609600" y="1016280"/>
          <a:ext cx="11582400" cy="505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0092C09-1444-D0BD-6471-1B6E0D297F74}"/>
              </a:ext>
            </a:extLst>
          </p:cNvPr>
          <p:cNvSpPr txBox="1"/>
          <p:nvPr/>
        </p:nvSpPr>
        <p:spPr>
          <a:xfrm>
            <a:off x="2133600" y="5334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B83B3-9C6C-A6AC-A99A-2F4816D8F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927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27013-5657-65FB-EFFF-3324D65B50AA}"/>
              </a:ext>
            </a:extLst>
          </p:cNvPr>
          <p:cNvSpPr txBox="1"/>
          <p:nvPr/>
        </p:nvSpPr>
        <p:spPr>
          <a:xfrm>
            <a:off x="7239000" y="18288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Forecast for 2023 As Of 12/31/2022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F80AE-806D-A654-FDD0-234F9DC334CB}"/>
              </a:ext>
            </a:extLst>
          </p:cNvPr>
          <p:cNvSpPr txBox="1"/>
          <p:nvPr/>
        </p:nvSpPr>
        <p:spPr>
          <a:xfrm>
            <a:off x="3200400" y="1674197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31612-60BF-842D-658D-40A53B516FFD}"/>
              </a:ext>
            </a:extLst>
          </p:cNvPr>
          <p:cNvSpPr txBox="1"/>
          <p:nvPr/>
        </p:nvSpPr>
        <p:spPr>
          <a:xfrm>
            <a:off x="571500" y="159276"/>
            <a:ext cx="224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56159550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3233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37CD5-B4ED-4549-AFAD-9D86E285902B}"/>
              </a:ext>
            </a:extLst>
          </p:cNvPr>
          <p:cNvSpPr txBox="1"/>
          <p:nvPr/>
        </p:nvSpPr>
        <p:spPr>
          <a:xfrm>
            <a:off x="1219198" y="199449"/>
            <a:ext cx="861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Real GDP - 2023                                                                </a:t>
            </a:r>
            <a:r>
              <a:rPr lang="en-US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Forecasts As of 12/31/2022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Reported Actual</a:t>
            </a: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E1F8C7E6-5DA7-C342-91D2-A6F1B87D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53" y="6400800"/>
            <a:ext cx="1905000" cy="2309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566088B-4F53-F687-85DB-CE6B9358685B}"/>
              </a:ext>
            </a:extLst>
          </p:cNvPr>
          <p:cNvGrpSpPr/>
          <p:nvPr/>
        </p:nvGrpSpPr>
        <p:grpSpPr>
          <a:xfrm>
            <a:off x="11201400" y="6363854"/>
            <a:ext cx="850490" cy="304799"/>
            <a:chOff x="0" y="0"/>
            <a:chExt cx="856297" cy="880871"/>
          </a:xfrm>
        </p:grpSpPr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68413044-4BEA-1CE2-F157-1F923069C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8" name="image2.png">
              <a:extLst>
                <a:ext uri="{FF2B5EF4-FFF2-40B4-BE49-F238E27FC236}">
                  <a16:creationId xmlns:a16="http://schemas.microsoft.com/office/drawing/2014/main" id="{3A39D27C-E17D-C82C-8AE6-993B25BD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id="{1B783CE9-C3FC-D3AF-D3D0-63F54833D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B83B3-9C6C-A6AC-A99A-2F4816D8F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927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A82F21-FE10-5C4B-6339-7035CB216C1F}"/>
              </a:ext>
            </a:extLst>
          </p:cNvPr>
          <p:cNvSpPr txBox="1"/>
          <p:nvPr/>
        </p:nvSpPr>
        <p:spPr>
          <a:xfrm>
            <a:off x="9677400" y="29718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Forecast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9B131-8915-7855-94CD-C516796988DA}"/>
              </a:ext>
            </a:extLst>
          </p:cNvPr>
          <p:cNvSpPr txBox="1"/>
          <p:nvPr/>
        </p:nvSpPr>
        <p:spPr>
          <a:xfrm>
            <a:off x="608831" y="159276"/>
            <a:ext cx="2058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729982"/>
              </p:ext>
            </p:extLst>
          </p:nvPr>
        </p:nvGraphicFramePr>
        <p:xfrm>
          <a:off x="457200" y="1215112"/>
          <a:ext cx="11594690" cy="488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0997088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89270"/>
            <a:ext cx="229369" cy="589377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7614" y="152400"/>
            <a:ext cx="5004385" cy="523220"/>
          </a:xfrm>
          <a:prstGeom prst="rect">
            <a:avLst/>
          </a:prstGeom>
          <a:solidFill>
            <a:srgbClr val="00B05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6" y="6400800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208989" y="6363854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710737-28B6-E71A-CF6F-392D95BB5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927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97FAF6-942D-C585-47EF-A354E301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1958"/>
            <a:ext cx="11503956" cy="54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FEBCF-D37F-BCB3-EA64-AF35BE1818DA}"/>
              </a:ext>
            </a:extLst>
          </p:cNvPr>
          <p:cNvSpPr txBox="1"/>
          <p:nvPr/>
        </p:nvSpPr>
        <p:spPr>
          <a:xfrm>
            <a:off x="533400" y="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174137505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72729"/>
            <a:ext cx="152400" cy="55257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8B20B10-E8ED-96CE-0551-8E1EEA417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321012"/>
            <a:ext cx="1905000" cy="23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5D6D4A-72C9-D19D-3BB8-9F7C8266F122}"/>
              </a:ext>
            </a:extLst>
          </p:cNvPr>
          <p:cNvGrpSpPr/>
          <p:nvPr/>
        </p:nvGrpSpPr>
        <p:grpSpPr>
          <a:xfrm>
            <a:off x="11049000" y="6261295"/>
            <a:ext cx="850490" cy="304799"/>
            <a:chOff x="0" y="0"/>
            <a:chExt cx="856297" cy="880871"/>
          </a:xfrm>
        </p:grpSpPr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C9DC9B59-5D33-0B35-85CB-71EAB705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C4FA5F9-623E-542C-CCB2-030F54C4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11" name="image3.png">
              <a:extLst>
                <a:ext uri="{FF2B5EF4-FFF2-40B4-BE49-F238E27FC236}">
                  <a16:creationId xmlns:a16="http://schemas.microsoft.com/office/drawing/2014/main" id="{A6FA4FC9-335B-F952-774B-040B7719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1B4C72-78BB-6E3A-F7B9-24B312EED6B5}"/>
              </a:ext>
            </a:extLst>
          </p:cNvPr>
          <p:cNvSpPr txBox="1"/>
          <p:nvPr/>
        </p:nvSpPr>
        <p:spPr>
          <a:xfrm flipH="1">
            <a:off x="4953000" y="4632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INFLATION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660FC-A5B7-E2AC-7A1F-ACAD854C0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1456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E7A28D-907E-0D74-39FD-A85B984ADA94}"/>
              </a:ext>
            </a:extLst>
          </p:cNvPr>
          <p:cNvSpPr txBox="1"/>
          <p:nvPr/>
        </p:nvSpPr>
        <p:spPr>
          <a:xfrm>
            <a:off x="3886200" y="76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PCE Price Index Y/Y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320BD-F69F-1905-BBA5-A71552336686}"/>
              </a:ext>
            </a:extLst>
          </p:cNvPr>
          <p:cNvSpPr txBox="1"/>
          <p:nvPr/>
        </p:nvSpPr>
        <p:spPr>
          <a:xfrm>
            <a:off x="533400" y="81456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455875"/>
              </p:ext>
            </p:extLst>
          </p:nvPr>
        </p:nvGraphicFramePr>
        <p:xfrm>
          <a:off x="533400" y="1285220"/>
          <a:ext cx="11582400" cy="481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037576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28609"/>
            <a:ext cx="190500" cy="5638798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A8A0542B-A57A-46C3-A181-7FDECF113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83" y="6389750"/>
            <a:ext cx="1807071" cy="2922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1D33EF-0F49-4296-B3E1-93FA79833EDA}"/>
              </a:ext>
            </a:extLst>
          </p:cNvPr>
          <p:cNvGrpSpPr/>
          <p:nvPr/>
        </p:nvGrpSpPr>
        <p:grpSpPr>
          <a:xfrm>
            <a:off x="10972800" y="6301984"/>
            <a:ext cx="853440" cy="396739"/>
            <a:chOff x="0" y="0"/>
            <a:chExt cx="856297" cy="880871"/>
          </a:xfrm>
        </p:grpSpPr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2F938A02-891D-824E-CD7D-6D764645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" y="85483"/>
              <a:ext cx="774255" cy="774255"/>
            </a:xfrm>
            <a:prstGeom prst="rect">
              <a:avLst/>
            </a:prstGeom>
          </p:spPr>
        </p:pic>
        <p:pic>
          <p:nvPicPr>
            <p:cNvPr id="8" name="image2.png">
              <a:extLst>
                <a:ext uri="{FF2B5EF4-FFF2-40B4-BE49-F238E27FC236}">
                  <a16:creationId xmlns:a16="http://schemas.microsoft.com/office/drawing/2014/main" id="{8DF0A09B-2045-9182-BB7F-0A6207163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5946" cy="82003"/>
            </a:xfrm>
            <a:prstGeom prst="rect">
              <a:avLst/>
            </a:prstGeom>
          </p:spPr>
        </p:pic>
        <p:pic>
          <p:nvPicPr>
            <p:cNvPr id="9" name="image3.png">
              <a:extLst>
                <a:ext uri="{FF2B5EF4-FFF2-40B4-BE49-F238E27FC236}">
                  <a16:creationId xmlns:a16="http://schemas.microsoft.com/office/drawing/2014/main" id="{92894178-7188-B82E-C624-839B1997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3" y="787895"/>
              <a:ext cx="59474" cy="9297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A766966-43A5-1C6C-CA50-3583E838C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9277"/>
            <a:ext cx="1677169" cy="4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6DE9EA-1238-6547-713B-EB78A745A5BF}"/>
              </a:ext>
            </a:extLst>
          </p:cNvPr>
          <p:cNvSpPr txBox="1"/>
          <p:nvPr/>
        </p:nvSpPr>
        <p:spPr>
          <a:xfrm>
            <a:off x="2362200" y="990600"/>
            <a:ext cx="672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PCE Price Index Y/</a:t>
            </a:r>
            <a:r>
              <a:rPr lang="en-US" dirty="0">
                <a:solidFill>
                  <a:srgbClr val="FF0000"/>
                </a:solidFill>
              </a:rPr>
              <a:t>Y               </a:t>
            </a:r>
            <a:r>
              <a:rPr lang="en-US" sz="2400" dirty="0">
                <a:solidFill>
                  <a:srgbClr val="FFFF00"/>
                </a:solidFill>
              </a:rPr>
              <a:t>Unemployment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D898A-A8F1-1A01-6BCA-7CF6089E200E}"/>
              </a:ext>
            </a:extLst>
          </p:cNvPr>
          <p:cNvSpPr txBox="1"/>
          <p:nvPr/>
        </p:nvSpPr>
        <p:spPr>
          <a:xfrm>
            <a:off x="608831" y="159277"/>
            <a:ext cx="1981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933679-0795-0B84-7172-17DC6C62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552243"/>
              </p:ext>
            </p:extLst>
          </p:nvPr>
        </p:nvGraphicFramePr>
        <p:xfrm>
          <a:off x="402176" y="1452266"/>
          <a:ext cx="11485024" cy="46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7754148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48162</TotalTime>
  <Words>268</Words>
  <Application>Microsoft Office PowerPoint</Application>
  <PresentationFormat>Widescreen</PresentationFormat>
  <Paragraphs>119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Morgan</dc:creator>
  <cp:lastModifiedBy>Bob Morgan</cp:lastModifiedBy>
  <cp:revision>480</cp:revision>
  <cp:lastPrinted>2022-10-22T13:18:32Z</cp:lastPrinted>
  <dcterms:created xsi:type="dcterms:W3CDTF">2018-01-02T22:29:00Z</dcterms:created>
  <dcterms:modified xsi:type="dcterms:W3CDTF">2023-11-16T15:01:01Z</dcterms:modified>
</cp:coreProperties>
</file>